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24.xml" ContentType="application/vnd.openxmlformats-officedocument.presentationml.notesSlide+xml"/>
  <Override PartName="/ppt/comments/comment5.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57" r:id="rId3"/>
    <p:sldId id="258" r:id="rId4"/>
    <p:sldId id="259" r:id="rId5"/>
    <p:sldId id="297" r:id="rId6"/>
    <p:sldId id="260" r:id="rId7"/>
    <p:sldId id="267" r:id="rId8"/>
    <p:sldId id="298" r:id="rId9"/>
    <p:sldId id="264" r:id="rId10"/>
    <p:sldId id="261" r:id="rId11"/>
    <p:sldId id="265" r:id="rId12"/>
    <p:sldId id="299" r:id="rId13"/>
    <p:sldId id="262" r:id="rId14"/>
    <p:sldId id="263" r:id="rId15"/>
    <p:sldId id="268" r:id="rId16"/>
    <p:sldId id="300" r:id="rId17"/>
    <p:sldId id="266" r:id="rId18"/>
    <p:sldId id="269" r:id="rId19"/>
    <p:sldId id="271" r:id="rId20"/>
    <p:sldId id="282" r:id="rId21"/>
    <p:sldId id="283" r:id="rId22"/>
    <p:sldId id="284" r:id="rId23"/>
    <p:sldId id="272" r:id="rId24"/>
    <p:sldId id="285" r:id="rId25"/>
    <p:sldId id="270" r:id="rId26"/>
    <p:sldId id="286" r:id="rId27"/>
    <p:sldId id="273" r:id="rId28"/>
    <p:sldId id="289" r:id="rId29"/>
    <p:sldId id="288" r:id="rId30"/>
    <p:sldId id="287" r:id="rId31"/>
    <p:sldId id="274" r:id="rId32"/>
    <p:sldId id="301" r:id="rId33"/>
    <p:sldId id="275" r:id="rId34"/>
    <p:sldId id="290" r:id="rId35"/>
    <p:sldId id="291" r:id="rId36"/>
    <p:sldId id="276" r:id="rId37"/>
    <p:sldId id="303" r:id="rId38"/>
    <p:sldId id="292" r:id="rId39"/>
    <p:sldId id="277" r:id="rId40"/>
    <p:sldId id="295" r:id="rId41"/>
    <p:sldId id="296" r:id="rId42"/>
    <p:sldId id="305" r:id="rId43"/>
    <p:sldId id="304" r:id="rId44"/>
    <p:sldId id="278" r:id="rId45"/>
    <p:sldId id="302" r:id="rId46"/>
    <p:sldId id="279" r:id="rId47"/>
    <p:sldId id="294" r:id="rId48"/>
    <p:sldId id="280" r:id="rId49"/>
    <p:sldId id="281" r:id="rId50"/>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t den Hartog" initials="AdH" lastIdx="7" clrIdx="0">
    <p:extLst>
      <p:ext uri="{19B8F6BF-5375-455C-9EA6-DF929625EA0E}">
        <p15:presenceInfo xmlns:p15="http://schemas.microsoft.com/office/powerpoint/2012/main" userId="Aart den Harto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42"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16T10:51:47.021" idx="3">
    <p:pos x="10" y="10"/>
    <p:text>Argumenten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16T10:51:47.021" idx="4">
    <p:pos x="10" y="10"/>
    <p:text>Argumenten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6T10:51:47.021" idx="5">
    <p:pos x="10" y="10"/>
    <p:text>Argumenten</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1-16T10:51:47.021" idx="1">
    <p:pos x="10" y="10"/>
    <p:text>Argumenten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1-16T10:51:47.021" idx="6">
    <p:pos x="10" y="10"/>
    <p:text>Argumenten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nl-NL"/>
          </a:p>
        </p:txBody>
      </p:sp>
      <p:sp>
        <p:nvSpPr>
          <p:cNvPr id="3" name="Tijdelijke aanduiding voor datum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C86ED840-8B39-4E40-B126-FACA3D1E7B40}" type="datetimeFigureOut">
              <a:rPr lang="nl-NL" smtClean="0"/>
              <a:t>18-1-2023</a:t>
            </a:fld>
            <a:endParaRPr lang="nl-NL"/>
          </a:p>
        </p:txBody>
      </p:sp>
      <p:sp>
        <p:nvSpPr>
          <p:cNvPr id="4" name="Tijdelijke aanduiding voor dia-afbeelding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nl-NL"/>
          </a:p>
        </p:txBody>
      </p:sp>
      <p:sp>
        <p:nvSpPr>
          <p:cNvPr id="5" name="Tijdelijke aanduiding voor notities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28C164AD-DECA-4760-802B-977079ED9199}" type="slidenum">
              <a:rPr lang="nl-NL" smtClean="0"/>
              <a:t>‹nr.›</a:t>
            </a:fld>
            <a:endParaRPr lang="nl-NL"/>
          </a:p>
        </p:txBody>
      </p:sp>
    </p:spTree>
    <p:extLst>
      <p:ext uri="{BB962C8B-B14F-4D97-AF65-F5344CB8AC3E}">
        <p14:creationId xmlns:p14="http://schemas.microsoft.com/office/powerpoint/2010/main" val="255613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a:t>
            </a:fld>
            <a:endParaRPr lang="nl-NL"/>
          </a:p>
        </p:txBody>
      </p:sp>
    </p:spTree>
    <p:extLst>
      <p:ext uri="{BB962C8B-B14F-4D97-AF65-F5344CB8AC3E}">
        <p14:creationId xmlns:p14="http://schemas.microsoft.com/office/powerpoint/2010/main" val="306315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10</a:t>
            </a:fld>
            <a:endParaRPr lang="nl-NL"/>
          </a:p>
        </p:txBody>
      </p:sp>
    </p:spTree>
    <p:extLst>
      <p:ext uri="{BB962C8B-B14F-4D97-AF65-F5344CB8AC3E}">
        <p14:creationId xmlns:p14="http://schemas.microsoft.com/office/powerpoint/2010/main" val="143054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11</a:t>
            </a:fld>
            <a:endParaRPr lang="nl-NL"/>
          </a:p>
        </p:txBody>
      </p:sp>
    </p:spTree>
    <p:extLst>
      <p:ext uri="{BB962C8B-B14F-4D97-AF65-F5344CB8AC3E}">
        <p14:creationId xmlns:p14="http://schemas.microsoft.com/office/powerpoint/2010/main" val="177725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12</a:t>
            </a:fld>
            <a:endParaRPr lang="nl-NL"/>
          </a:p>
        </p:txBody>
      </p:sp>
    </p:spTree>
    <p:extLst>
      <p:ext uri="{BB962C8B-B14F-4D97-AF65-F5344CB8AC3E}">
        <p14:creationId xmlns:p14="http://schemas.microsoft.com/office/powerpoint/2010/main" val="125771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13</a:t>
            </a:fld>
            <a:endParaRPr lang="nl-NL"/>
          </a:p>
        </p:txBody>
      </p:sp>
    </p:spTree>
    <p:extLst>
      <p:ext uri="{BB962C8B-B14F-4D97-AF65-F5344CB8AC3E}">
        <p14:creationId xmlns:p14="http://schemas.microsoft.com/office/powerpoint/2010/main" val="418332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14</a:t>
            </a:fld>
            <a:endParaRPr lang="nl-NL"/>
          </a:p>
        </p:txBody>
      </p:sp>
    </p:spTree>
    <p:extLst>
      <p:ext uri="{BB962C8B-B14F-4D97-AF65-F5344CB8AC3E}">
        <p14:creationId xmlns:p14="http://schemas.microsoft.com/office/powerpoint/2010/main" val="186832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15</a:t>
            </a:fld>
            <a:endParaRPr lang="nl-NL"/>
          </a:p>
        </p:txBody>
      </p:sp>
    </p:spTree>
    <p:extLst>
      <p:ext uri="{BB962C8B-B14F-4D97-AF65-F5344CB8AC3E}">
        <p14:creationId xmlns:p14="http://schemas.microsoft.com/office/powerpoint/2010/main" val="265514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16</a:t>
            </a:fld>
            <a:endParaRPr lang="nl-NL"/>
          </a:p>
        </p:txBody>
      </p:sp>
    </p:spTree>
    <p:extLst>
      <p:ext uri="{BB962C8B-B14F-4D97-AF65-F5344CB8AC3E}">
        <p14:creationId xmlns:p14="http://schemas.microsoft.com/office/powerpoint/2010/main" val="59774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17</a:t>
            </a:fld>
            <a:endParaRPr lang="nl-NL"/>
          </a:p>
        </p:txBody>
      </p:sp>
    </p:spTree>
    <p:extLst>
      <p:ext uri="{BB962C8B-B14F-4D97-AF65-F5344CB8AC3E}">
        <p14:creationId xmlns:p14="http://schemas.microsoft.com/office/powerpoint/2010/main" val="34471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18</a:t>
            </a:fld>
            <a:endParaRPr lang="nl-NL"/>
          </a:p>
        </p:txBody>
      </p:sp>
    </p:spTree>
    <p:extLst>
      <p:ext uri="{BB962C8B-B14F-4D97-AF65-F5344CB8AC3E}">
        <p14:creationId xmlns:p14="http://schemas.microsoft.com/office/powerpoint/2010/main" val="2985161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19</a:t>
            </a:fld>
            <a:endParaRPr lang="nl-NL"/>
          </a:p>
        </p:txBody>
      </p:sp>
    </p:spTree>
    <p:extLst>
      <p:ext uri="{BB962C8B-B14F-4D97-AF65-F5344CB8AC3E}">
        <p14:creationId xmlns:p14="http://schemas.microsoft.com/office/powerpoint/2010/main" val="29879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a:t>
            </a:fld>
            <a:endParaRPr lang="nl-NL"/>
          </a:p>
        </p:txBody>
      </p:sp>
    </p:spTree>
    <p:extLst>
      <p:ext uri="{BB962C8B-B14F-4D97-AF65-F5344CB8AC3E}">
        <p14:creationId xmlns:p14="http://schemas.microsoft.com/office/powerpoint/2010/main" val="2213773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20</a:t>
            </a:fld>
            <a:endParaRPr lang="nl-NL"/>
          </a:p>
        </p:txBody>
      </p:sp>
    </p:spTree>
    <p:extLst>
      <p:ext uri="{BB962C8B-B14F-4D97-AF65-F5344CB8AC3E}">
        <p14:creationId xmlns:p14="http://schemas.microsoft.com/office/powerpoint/2010/main" val="237703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21</a:t>
            </a:fld>
            <a:endParaRPr lang="nl-NL"/>
          </a:p>
        </p:txBody>
      </p:sp>
    </p:spTree>
    <p:extLst>
      <p:ext uri="{BB962C8B-B14F-4D97-AF65-F5344CB8AC3E}">
        <p14:creationId xmlns:p14="http://schemas.microsoft.com/office/powerpoint/2010/main" val="119780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22</a:t>
            </a:fld>
            <a:endParaRPr lang="nl-NL"/>
          </a:p>
        </p:txBody>
      </p:sp>
    </p:spTree>
    <p:extLst>
      <p:ext uri="{BB962C8B-B14F-4D97-AF65-F5344CB8AC3E}">
        <p14:creationId xmlns:p14="http://schemas.microsoft.com/office/powerpoint/2010/main" val="3786678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23</a:t>
            </a:fld>
            <a:endParaRPr lang="nl-NL"/>
          </a:p>
        </p:txBody>
      </p:sp>
    </p:spTree>
    <p:extLst>
      <p:ext uri="{BB962C8B-B14F-4D97-AF65-F5344CB8AC3E}">
        <p14:creationId xmlns:p14="http://schemas.microsoft.com/office/powerpoint/2010/main" val="3819650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24</a:t>
            </a:fld>
            <a:endParaRPr lang="nl-NL"/>
          </a:p>
        </p:txBody>
      </p:sp>
    </p:spTree>
    <p:extLst>
      <p:ext uri="{BB962C8B-B14F-4D97-AF65-F5344CB8AC3E}">
        <p14:creationId xmlns:p14="http://schemas.microsoft.com/office/powerpoint/2010/main" val="3514825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25</a:t>
            </a:fld>
            <a:endParaRPr lang="nl-NL"/>
          </a:p>
        </p:txBody>
      </p:sp>
    </p:spTree>
    <p:extLst>
      <p:ext uri="{BB962C8B-B14F-4D97-AF65-F5344CB8AC3E}">
        <p14:creationId xmlns:p14="http://schemas.microsoft.com/office/powerpoint/2010/main" val="1194368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26</a:t>
            </a:fld>
            <a:endParaRPr lang="nl-NL"/>
          </a:p>
        </p:txBody>
      </p:sp>
    </p:spTree>
    <p:extLst>
      <p:ext uri="{BB962C8B-B14F-4D97-AF65-F5344CB8AC3E}">
        <p14:creationId xmlns:p14="http://schemas.microsoft.com/office/powerpoint/2010/main" val="1561757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27</a:t>
            </a:fld>
            <a:endParaRPr lang="nl-NL"/>
          </a:p>
        </p:txBody>
      </p:sp>
    </p:spTree>
    <p:extLst>
      <p:ext uri="{BB962C8B-B14F-4D97-AF65-F5344CB8AC3E}">
        <p14:creationId xmlns:p14="http://schemas.microsoft.com/office/powerpoint/2010/main" val="483347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28</a:t>
            </a:fld>
            <a:endParaRPr lang="nl-NL"/>
          </a:p>
        </p:txBody>
      </p:sp>
    </p:spTree>
    <p:extLst>
      <p:ext uri="{BB962C8B-B14F-4D97-AF65-F5344CB8AC3E}">
        <p14:creationId xmlns:p14="http://schemas.microsoft.com/office/powerpoint/2010/main" val="269151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29</a:t>
            </a:fld>
            <a:endParaRPr lang="nl-NL"/>
          </a:p>
        </p:txBody>
      </p:sp>
    </p:spTree>
    <p:extLst>
      <p:ext uri="{BB962C8B-B14F-4D97-AF65-F5344CB8AC3E}">
        <p14:creationId xmlns:p14="http://schemas.microsoft.com/office/powerpoint/2010/main" val="177714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a:t>
            </a:fld>
            <a:endParaRPr lang="nl-NL"/>
          </a:p>
        </p:txBody>
      </p:sp>
    </p:spTree>
    <p:extLst>
      <p:ext uri="{BB962C8B-B14F-4D97-AF65-F5344CB8AC3E}">
        <p14:creationId xmlns:p14="http://schemas.microsoft.com/office/powerpoint/2010/main" val="3495362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30</a:t>
            </a:fld>
            <a:endParaRPr lang="nl-NL"/>
          </a:p>
        </p:txBody>
      </p:sp>
    </p:spTree>
    <p:extLst>
      <p:ext uri="{BB962C8B-B14F-4D97-AF65-F5344CB8AC3E}">
        <p14:creationId xmlns:p14="http://schemas.microsoft.com/office/powerpoint/2010/main" val="1777827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31</a:t>
            </a:fld>
            <a:endParaRPr lang="nl-NL"/>
          </a:p>
        </p:txBody>
      </p:sp>
    </p:spTree>
    <p:extLst>
      <p:ext uri="{BB962C8B-B14F-4D97-AF65-F5344CB8AC3E}">
        <p14:creationId xmlns:p14="http://schemas.microsoft.com/office/powerpoint/2010/main" val="4183608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32</a:t>
            </a:fld>
            <a:endParaRPr lang="nl-NL"/>
          </a:p>
        </p:txBody>
      </p:sp>
    </p:spTree>
    <p:extLst>
      <p:ext uri="{BB962C8B-B14F-4D97-AF65-F5344CB8AC3E}">
        <p14:creationId xmlns:p14="http://schemas.microsoft.com/office/powerpoint/2010/main" val="182608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33</a:t>
            </a:fld>
            <a:endParaRPr lang="nl-NL"/>
          </a:p>
        </p:txBody>
      </p:sp>
    </p:spTree>
    <p:extLst>
      <p:ext uri="{BB962C8B-B14F-4D97-AF65-F5344CB8AC3E}">
        <p14:creationId xmlns:p14="http://schemas.microsoft.com/office/powerpoint/2010/main" val="610619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34</a:t>
            </a:fld>
            <a:endParaRPr lang="nl-NL"/>
          </a:p>
        </p:txBody>
      </p:sp>
    </p:spTree>
    <p:extLst>
      <p:ext uri="{BB962C8B-B14F-4D97-AF65-F5344CB8AC3E}">
        <p14:creationId xmlns:p14="http://schemas.microsoft.com/office/powerpoint/2010/main" val="3023731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35</a:t>
            </a:fld>
            <a:endParaRPr lang="nl-NL"/>
          </a:p>
        </p:txBody>
      </p:sp>
    </p:spTree>
    <p:extLst>
      <p:ext uri="{BB962C8B-B14F-4D97-AF65-F5344CB8AC3E}">
        <p14:creationId xmlns:p14="http://schemas.microsoft.com/office/powerpoint/2010/main" val="3137039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36</a:t>
            </a:fld>
            <a:endParaRPr lang="nl-NL"/>
          </a:p>
        </p:txBody>
      </p:sp>
    </p:spTree>
    <p:extLst>
      <p:ext uri="{BB962C8B-B14F-4D97-AF65-F5344CB8AC3E}">
        <p14:creationId xmlns:p14="http://schemas.microsoft.com/office/powerpoint/2010/main" val="1072737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37</a:t>
            </a:fld>
            <a:endParaRPr lang="nl-NL"/>
          </a:p>
        </p:txBody>
      </p:sp>
    </p:spTree>
    <p:extLst>
      <p:ext uri="{BB962C8B-B14F-4D97-AF65-F5344CB8AC3E}">
        <p14:creationId xmlns:p14="http://schemas.microsoft.com/office/powerpoint/2010/main" val="1790295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38</a:t>
            </a:fld>
            <a:endParaRPr lang="nl-NL"/>
          </a:p>
        </p:txBody>
      </p:sp>
    </p:spTree>
    <p:extLst>
      <p:ext uri="{BB962C8B-B14F-4D97-AF65-F5344CB8AC3E}">
        <p14:creationId xmlns:p14="http://schemas.microsoft.com/office/powerpoint/2010/main" val="2243514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39</a:t>
            </a:fld>
            <a:endParaRPr lang="nl-NL"/>
          </a:p>
        </p:txBody>
      </p:sp>
    </p:spTree>
    <p:extLst>
      <p:ext uri="{BB962C8B-B14F-4D97-AF65-F5344CB8AC3E}">
        <p14:creationId xmlns:p14="http://schemas.microsoft.com/office/powerpoint/2010/main" val="31360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a:t>
            </a:fld>
            <a:endParaRPr lang="nl-NL"/>
          </a:p>
        </p:txBody>
      </p:sp>
    </p:spTree>
    <p:extLst>
      <p:ext uri="{BB962C8B-B14F-4D97-AF65-F5344CB8AC3E}">
        <p14:creationId xmlns:p14="http://schemas.microsoft.com/office/powerpoint/2010/main" val="2032934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40</a:t>
            </a:fld>
            <a:endParaRPr lang="nl-NL"/>
          </a:p>
        </p:txBody>
      </p:sp>
    </p:spTree>
    <p:extLst>
      <p:ext uri="{BB962C8B-B14F-4D97-AF65-F5344CB8AC3E}">
        <p14:creationId xmlns:p14="http://schemas.microsoft.com/office/powerpoint/2010/main" val="595496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41</a:t>
            </a:fld>
            <a:endParaRPr lang="nl-NL"/>
          </a:p>
        </p:txBody>
      </p:sp>
    </p:spTree>
    <p:extLst>
      <p:ext uri="{BB962C8B-B14F-4D97-AF65-F5344CB8AC3E}">
        <p14:creationId xmlns:p14="http://schemas.microsoft.com/office/powerpoint/2010/main" val="525328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42</a:t>
            </a:fld>
            <a:endParaRPr lang="nl-NL"/>
          </a:p>
        </p:txBody>
      </p:sp>
    </p:spTree>
    <p:extLst>
      <p:ext uri="{BB962C8B-B14F-4D97-AF65-F5344CB8AC3E}">
        <p14:creationId xmlns:p14="http://schemas.microsoft.com/office/powerpoint/2010/main" val="2677792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43</a:t>
            </a:fld>
            <a:endParaRPr lang="nl-NL"/>
          </a:p>
        </p:txBody>
      </p:sp>
    </p:spTree>
    <p:extLst>
      <p:ext uri="{BB962C8B-B14F-4D97-AF65-F5344CB8AC3E}">
        <p14:creationId xmlns:p14="http://schemas.microsoft.com/office/powerpoint/2010/main" val="204957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44</a:t>
            </a:fld>
            <a:endParaRPr lang="nl-NL"/>
          </a:p>
        </p:txBody>
      </p:sp>
    </p:spTree>
    <p:extLst>
      <p:ext uri="{BB962C8B-B14F-4D97-AF65-F5344CB8AC3E}">
        <p14:creationId xmlns:p14="http://schemas.microsoft.com/office/powerpoint/2010/main" val="2137924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45</a:t>
            </a:fld>
            <a:endParaRPr lang="nl-NL"/>
          </a:p>
        </p:txBody>
      </p:sp>
    </p:spTree>
    <p:extLst>
      <p:ext uri="{BB962C8B-B14F-4D97-AF65-F5344CB8AC3E}">
        <p14:creationId xmlns:p14="http://schemas.microsoft.com/office/powerpoint/2010/main" val="398865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46</a:t>
            </a:fld>
            <a:endParaRPr lang="nl-NL"/>
          </a:p>
        </p:txBody>
      </p:sp>
    </p:spTree>
    <p:extLst>
      <p:ext uri="{BB962C8B-B14F-4D97-AF65-F5344CB8AC3E}">
        <p14:creationId xmlns:p14="http://schemas.microsoft.com/office/powerpoint/2010/main" val="794077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47</a:t>
            </a:fld>
            <a:endParaRPr lang="nl-NL"/>
          </a:p>
        </p:txBody>
      </p:sp>
    </p:spTree>
    <p:extLst>
      <p:ext uri="{BB962C8B-B14F-4D97-AF65-F5344CB8AC3E}">
        <p14:creationId xmlns:p14="http://schemas.microsoft.com/office/powerpoint/2010/main" val="589125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48</a:t>
            </a:fld>
            <a:endParaRPr lang="nl-NL"/>
          </a:p>
        </p:txBody>
      </p:sp>
    </p:spTree>
    <p:extLst>
      <p:ext uri="{BB962C8B-B14F-4D97-AF65-F5344CB8AC3E}">
        <p14:creationId xmlns:p14="http://schemas.microsoft.com/office/powerpoint/2010/main" val="645658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49</a:t>
            </a:fld>
            <a:endParaRPr lang="nl-NL"/>
          </a:p>
        </p:txBody>
      </p:sp>
    </p:spTree>
    <p:extLst>
      <p:ext uri="{BB962C8B-B14F-4D97-AF65-F5344CB8AC3E}">
        <p14:creationId xmlns:p14="http://schemas.microsoft.com/office/powerpoint/2010/main" val="362473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5</a:t>
            </a:fld>
            <a:endParaRPr lang="nl-NL"/>
          </a:p>
        </p:txBody>
      </p:sp>
    </p:spTree>
    <p:extLst>
      <p:ext uri="{BB962C8B-B14F-4D97-AF65-F5344CB8AC3E}">
        <p14:creationId xmlns:p14="http://schemas.microsoft.com/office/powerpoint/2010/main" val="176403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6</a:t>
            </a:fld>
            <a:endParaRPr lang="nl-NL"/>
          </a:p>
        </p:txBody>
      </p:sp>
    </p:spTree>
    <p:extLst>
      <p:ext uri="{BB962C8B-B14F-4D97-AF65-F5344CB8AC3E}">
        <p14:creationId xmlns:p14="http://schemas.microsoft.com/office/powerpoint/2010/main" val="267247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7</a:t>
            </a:fld>
            <a:endParaRPr lang="nl-NL"/>
          </a:p>
        </p:txBody>
      </p:sp>
    </p:spTree>
    <p:extLst>
      <p:ext uri="{BB962C8B-B14F-4D97-AF65-F5344CB8AC3E}">
        <p14:creationId xmlns:p14="http://schemas.microsoft.com/office/powerpoint/2010/main" val="56455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8</a:t>
            </a:fld>
            <a:endParaRPr lang="nl-NL"/>
          </a:p>
        </p:txBody>
      </p:sp>
    </p:spTree>
    <p:extLst>
      <p:ext uri="{BB962C8B-B14F-4D97-AF65-F5344CB8AC3E}">
        <p14:creationId xmlns:p14="http://schemas.microsoft.com/office/powerpoint/2010/main" val="174847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8C164AD-DECA-4760-802B-977079ED9199}" type="slidenum">
              <a:rPr lang="nl-NL" smtClean="0"/>
              <a:t>9</a:t>
            </a:fld>
            <a:endParaRPr lang="nl-NL"/>
          </a:p>
        </p:txBody>
      </p:sp>
    </p:spTree>
    <p:extLst>
      <p:ext uri="{BB962C8B-B14F-4D97-AF65-F5344CB8AC3E}">
        <p14:creationId xmlns:p14="http://schemas.microsoft.com/office/powerpoint/2010/main" val="100738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B8AF7-7B99-DC92-40F7-A059A5549681}"/>
              </a:ext>
            </a:extLst>
          </p:cNvPr>
          <p:cNvSpPr>
            <a:spLocks noGrp="1"/>
          </p:cNvSpPr>
          <p:nvPr>
            <p:ph type="ctrTitle"/>
          </p:nvPr>
        </p:nvSpPr>
        <p:spPr/>
        <p:txBody>
          <a:bodyPr/>
          <a:lstStyle/>
          <a:p>
            <a:r>
              <a:rPr lang="nl-NL" dirty="0" err="1"/>
              <a:t>Nalatenschaps</a:t>
            </a:r>
            <a:br>
              <a:rPr lang="nl-NL" dirty="0"/>
            </a:br>
            <a:r>
              <a:rPr lang="nl-NL" dirty="0"/>
              <a:t>mediation</a:t>
            </a:r>
          </a:p>
        </p:txBody>
      </p:sp>
      <p:sp>
        <p:nvSpPr>
          <p:cNvPr id="3" name="Ondertitel 2">
            <a:extLst>
              <a:ext uri="{FF2B5EF4-FFF2-40B4-BE49-F238E27FC236}">
                <a16:creationId xmlns:a16="http://schemas.microsoft.com/office/drawing/2014/main" id="{F7556903-FB27-E755-FD34-C7141023226F}"/>
              </a:ext>
            </a:extLst>
          </p:cNvPr>
          <p:cNvSpPr>
            <a:spLocks noGrp="1"/>
          </p:cNvSpPr>
          <p:nvPr>
            <p:ph type="subTitle" idx="1"/>
          </p:nvPr>
        </p:nvSpPr>
        <p:spPr/>
        <p:txBody>
          <a:bodyPr/>
          <a:lstStyle/>
          <a:p>
            <a:r>
              <a:rPr lang="nl-NL" dirty="0"/>
              <a:t>Aart den Hartog</a:t>
            </a:r>
          </a:p>
        </p:txBody>
      </p:sp>
    </p:spTree>
    <p:extLst>
      <p:ext uri="{BB962C8B-B14F-4D97-AF65-F5344CB8AC3E}">
        <p14:creationId xmlns:p14="http://schemas.microsoft.com/office/powerpoint/2010/main" val="388488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a:t>
            </a:r>
            <a:r>
              <a:rPr lang="nl-NL" dirty="0" err="1"/>
              <a:t>Genogram</a:t>
            </a:r>
            <a:endParaRPr lang="nl-NL" dirty="0"/>
          </a:p>
        </p:txBody>
      </p:sp>
      <p:pic>
        <p:nvPicPr>
          <p:cNvPr id="6" name="Afbeelding 5">
            <a:extLst>
              <a:ext uri="{FF2B5EF4-FFF2-40B4-BE49-F238E27FC236}">
                <a16:creationId xmlns:a16="http://schemas.microsoft.com/office/drawing/2014/main" id="{B4DFD701-E982-FBA7-E040-D3E7735681E0}"/>
              </a:ext>
            </a:extLst>
          </p:cNvPr>
          <p:cNvPicPr>
            <a:picLocks noChangeAspect="1"/>
          </p:cNvPicPr>
          <p:nvPr/>
        </p:nvPicPr>
        <p:blipFill rotWithShape="1">
          <a:blip r:embed="rId3"/>
          <a:srcRect t="2172"/>
          <a:stretch/>
        </p:blipFill>
        <p:spPr>
          <a:xfrm>
            <a:off x="420761" y="2197916"/>
            <a:ext cx="5276850" cy="3084308"/>
          </a:xfrm>
          <a:prstGeom prst="rect">
            <a:avLst/>
          </a:prstGeom>
        </p:spPr>
      </p:pic>
      <p:sp>
        <p:nvSpPr>
          <p:cNvPr id="8" name="Tekstvak 7">
            <a:extLst>
              <a:ext uri="{FF2B5EF4-FFF2-40B4-BE49-F238E27FC236}">
                <a16:creationId xmlns:a16="http://schemas.microsoft.com/office/drawing/2014/main" id="{A6B7870B-319F-BE4C-9AA5-1FABB47F7BAD}"/>
              </a:ext>
            </a:extLst>
          </p:cNvPr>
          <p:cNvSpPr txBox="1"/>
          <p:nvPr/>
        </p:nvSpPr>
        <p:spPr>
          <a:xfrm>
            <a:off x="5939230" y="2197916"/>
            <a:ext cx="6098971" cy="2462213"/>
          </a:xfrm>
          <a:prstGeom prst="rect">
            <a:avLst/>
          </a:prstGeom>
          <a:noFill/>
        </p:spPr>
        <p:txBody>
          <a:bodyPr wrap="square">
            <a:spAutoFit/>
          </a:bodyPr>
          <a:lstStyle/>
          <a:p>
            <a:r>
              <a:rPr lang="nl-NL" sz="1400" dirty="0"/>
              <a:t>welke plaats neemt de erflater/familie in het systeem in? </a:t>
            </a:r>
          </a:p>
          <a:p>
            <a:r>
              <a:rPr lang="nl-NL" sz="1400" dirty="0"/>
              <a:t>• hoe is het met vader en moeder? </a:t>
            </a:r>
          </a:p>
          <a:p>
            <a:r>
              <a:rPr lang="nl-NL" sz="1400" dirty="0"/>
              <a:t>• heeft de vader of moeder een eerdere grote liefde gehad? </a:t>
            </a:r>
          </a:p>
          <a:p>
            <a:r>
              <a:rPr lang="nl-NL" sz="1400" dirty="0"/>
              <a:t>• hoe is dat met de opa en oma? </a:t>
            </a:r>
          </a:p>
          <a:p>
            <a:r>
              <a:rPr lang="nl-NL" sz="1400" dirty="0"/>
              <a:t>• hebben er belangrijke gebeurtenissen plaatsgevonden?</a:t>
            </a:r>
          </a:p>
          <a:p>
            <a:r>
              <a:rPr lang="nl-NL" sz="1400" dirty="0"/>
              <a:t>• Is er sprake van eerdere liefdes? </a:t>
            </a:r>
          </a:p>
          <a:p>
            <a:r>
              <a:rPr lang="nl-NL" sz="1400" dirty="0"/>
              <a:t>• Zijn er bijzondere gebeurtenissen? </a:t>
            </a:r>
          </a:p>
          <a:p>
            <a:r>
              <a:rPr lang="nl-NL" sz="1400" dirty="0"/>
              <a:t>• Zijn er verslaafden in de familie? </a:t>
            </a:r>
          </a:p>
          <a:p>
            <a:r>
              <a:rPr lang="nl-NL" sz="1400" dirty="0"/>
              <a:t>• Is er sprake geweest van ernstige ziekte? </a:t>
            </a:r>
          </a:p>
          <a:p>
            <a:r>
              <a:rPr lang="nl-NL" sz="1400" dirty="0"/>
              <a:t>• Is er sprake geweest van fraude, gevangenis? </a:t>
            </a:r>
          </a:p>
          <a:p>
            <a:r>
              <a:rPr lang="nl-NL" sz="1400" dirty="0"/>
              <a:t>….</a:t>
            </a:r>
          </a:p>
        </p:txBody>
      </p:sp>
    </p:spTree>
    <p:extLst>
      <p:ext uri="{BB962C8B-B14F-4D97-AF65-F5344CB8AC3E}">
        <p14:creationId xmlns:p14="http://schemas.microsoft.com/office/powerpoint/2010/main" val="117033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Systeembril</a:t>
            </a:r>
          </a:p>
        </p:txBody>
      </p:sp>
      <p:sp>
        <p:nvSpPr>
          <p:cNvPr id="6" name="Ovaal 5">
            <a:extLst>
              <a:ext uri="{FF2B5EF4-FFF2-40B4-BE49-F238E27FC236}">
                <a16:creationId xmlns:a16="http://schemas.microsoft.com/office/drawing/2014/main" id="{235DD171-9A41-F96E-FACF-4DE22C8506ED}"/>
              </a:ext>
            </a:extLst>
          </p:cNvPr>
          <p:cNvSpPr/>
          <p:nvPr/>
        </p:nvSpPr>
        <p:spPr>
          <a:xfrm>
            <a:off x="2869033" y="1845578"/>
            <a:ext cx="2290195" cy="2281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EF13387B-D6BB-3B36-A5A3-818DAEDDF920}"/>
              </a:ext>
            </a:extLst>
          </p:cNvPr>
          <p:cNvSpPr/>
          <p:nvPr/>
        </p:nvSpPr>
        <p:spPr>
          <a:xfrm>
            <a:off x="1917373" y="3116510"/>
            <a:ext cx="2290195" cy="2281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B913E529-32A6-4A7A-69AB-2DC22D72EB75}"/>
              </a:ext>
            </a:extLst>
          </p:cNvPr>
          <p:cNvSpPr/>
          <p:nvPr/>
        </p:nvSpPr>
        <p:spPr>
          <a:xfrm>
            <a:off x="3691565" y="3116510"/>
            <a:ext cx="2290195" cy="2281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46B4837B-F964-01D5-927F-EC089C08C55B}"/>
              </a:ext>
            </a:extLst>
          </p:cNvPr>
          <p:cNvSpPr txBox="1"/>
          <p:nvPr/>
        </p:nvSpPr>
        <p:spPr>
          <a:xfrm>
            <a:off x="3533861" y="1459684"/>
            <a:ext cx="1625367" cy="369332"/>
          </a:xfrm>
          <a:prstGeom prst="rect">
            <a:avLst/>
          </a:prstGeom>
          <a:noFill/>
        </p:spPr>
        <p:txBody>
          <a:bodyPr wrap="square">
            <a:spAutoFit/>
          </a:bodyPr>
          <a:lstStyle/>
          <a:p>
            <a:r>
              <a:rPr lang="nl-NL" sz="1800" dirty="0"/>
              <a:t>Familie</a:t>
            </a:r>
          </a:p>
        </p:txBody>
      </p:sp>
      <p:sp>
        <p:nvSpPr>
          <p:cNvPr id="22" name="Tekstvak 21">
            <a:extLst>
              <a:ext uri="{FF2B5EF4-FFF2-40B4-BE49-F238E27FC236}">
                <a16:creationId xmlns:a16="http://schemas.microsoft.com/office/drawing/2014/main" id="{3CFC3502-5149-747C-8657-CD21544C33E2}"/>
              </a:ext>
            </a:extLst>
          </p:cNvPr>
          <p:cNvSpPr txBox="1"/>
          <p:nvPr/>
        </p:nvSpPr>
        <p:spPr>
          <a:xfrm>
            <a:off x="672120" y="4820087"/>
            <a:ext cx="1625367" cy="369332"/>
          </a:xfrm>
          <a:prstGeom prst="rect">
            <a:avLst/>
          </a:prstGeom>
          <a:noFill/>
        </p:spPr>
        <p:txBody>
          <a:bodyPr wrap="square">
            <a:spAutoFit/>
          </a:bodyPr>
          <a:lstStyle/>
          <a:p>
            <a:r>
              <a:rPr lang="nl-NL" sz="1800" dirty="0"/>
              <a:t>Eigendom</a:t>
            </a:r>
          </a:p>
        </p:txBody>
      </p:sp>
      <p:sp>
        <p:nvSpPr>
          <p:cNvPr id="29" name="Tekstvak 28">
            <a:extLst>
              <a:ext uri="{FF2B5EF4-FFF2-40B4-BE49-F238E27FC236}">
                <a16:creationId xmlns:a16="http://schemas.microsoft.com/office/drawing/2014/main" id="{F22D1A3A-E139-0531-0BC4-8E17887A4093}"/>
              </a:ext>
            </a:extLst>
          </p:cNvPr>
          <p:cNvSpPr txBox="1"/>
          <p:nvPr/>
        </p:nvSpPr>
        <p:spPr>
          <a:xfrm>
            <a:off x="5981760" y="4820087"/>
            <a:ext cx="1625367" cy="369332"/>
          </a:xfrm>
          <a:prstGeom prst="rect">
            <a:avLst/>
          </a:prstGeom>
          <a:noFill/>
        </p:spPr>
        <p:txBody>
          <a:bodyPr wrap="square">
            <a:spAutoFit/>
          </a:bodyPr>
          <a:lstStyle/>
          <a:p>
            <a:r>
              <a:rPr lang="nl-NL" sz="1800" dirty="0"/>
              <a:t>Bedrijf</a:t>
            </a:r>
          </a:p>
        </p:txBody>
      </p:sp>
      <p:sp>
        <p:nvSpPr>
          <p:cNvPr id="30" name="Tekstvak 29">
            <a:extLst>
              <a:ext uri="{FF2B5EF4-FFF2-40B4-BE49-F238E27FC236}">
                <a16:creationId xmlns:a16="http://schemas.microsoft.com/office/drawing/2014/main" id="{DD118AB3-37DE-966C-0AC5-9BCFD3098CEF}"/>
              </a:ext>
            </a:extLst>
          </p:cNvPr>
          <p:cNvSpPr txBox="1"/>
          <p:nvPr/>
        </p:nvSpPr>
        <p:spPr>
          <a:xfrm>
            <a:off x="3821001" y="2300213"/>
            <a:ext cx="1625367" cy="369332"/>
          </a:xfrm>
          <a:prstGeom prst="rect">
            <a:avLst/>
          </a:prstGeom>
          <a:noFill/>
        </p:spPr>
        <p:txBody>
          <a:bodyPr wrap="square">
            <a:spAutoFit/>
          </a:bodyPr>
          <a:lstStyle/>
          <a:p>
            <a:r>
              <a:rPr lang="nl-NL" sz="1800" dirty="0"/>
              <a:t>1</a:t>
            </a:r>
          </a:p>
        </p:txBody>
      </p:sp>
      <p:sp>
        <p:nvSpPr>
          <p:cNvPr id="34" name="Tekstvak 33">
            <a:extLst>
              <a:ext uri="{FF2B5EF4-FFF2-40B4-BE49-F238E27FC236}">
                <a16:creationId xmlns:a16="http://schemas.microsoft.com/office/drawing/2014/main" id="{C53A8D4F-021D-176D-22CD-54398CD1296E}"/>
              </a:ext>
            </a:extLst>
          </p:cNvPr>
          <p:cNvSpPr txBox="1"/>
          <p:nvPr/>
        </p:nvSpPr>
        <p:spPr>
          <a:xfrm>
            <a:off x="3273253" y="3315009"/>
            <a:ext cx="380114" cy="369332"/>
          </a:xfrm>
          <a:prstGeom prst="rect">
            <a:avLst/>
          </a:prstGeom>
          <a:noFill/>
        </p:spPr>
        <p:txBody>
          <a:bodyPr wrap="square">
            <a:spAutoFit/>
          </a:bodyPr>
          <a:lstStyle/>
          <a:p>
            <a:r>
              <a:rPr lang="nl-NL" sz="1800" dirty="0"/>
              <a:t>2</a:t>
            </a:r>
          </a:p>
        </p:txBody>
      </p:sp>
      <p:sp>
        <p:nvSpPr>
          <p:cNvPr id="35" name="Tekstvak 34">
            <a:extLst>
              <a:ext uri="{FF2B5EF4-FFF2-40B4-BE49-F238E27FC236}">
                <a16:creationId xmlns:a16="http://schemas.microsoft.com/office/drawing/2014/main" id="{AA30E034-8D1E-A667-986C-9C8201784ED8}"/>
              </a:ext>
            </a:extLst>
          </p:cNvPr>
          <p:cNvSpPr txBox="1"/>
          <p:nvPr/>
        </p:nvSpPr>
        <p:spPr>
          <a:xfrm>
            <a:off x="4410450" y="3323741"/>
            <a:ext cx="380114" cy="369332"/>
          </a:xfrm>
          <a:prstGeom prst="rect">
            <a:avLst/>
          </a:prstGeom>
          <a:noFill/>
        </p:spPr>
        <p:txBody>
          <a:bodyPr wrap="square">
            <a:spAutoFit/>
          </a:bodyPr>
          <a:lstStyle/>
          <a:p>
            <a:r>
              <a:rPr lang="nl-NL" sz="1800" dirty="0"/>
              <a:t>3</a:t>
            </a:r>
          </a:p>
        </p:txBody>
      </p:sp>
      <p:sp>
        <p:nvSpPr>
          <p:cNvPr id="36" name="Tekstvak 35">
            <a:extLst>
              <a:ext uri="{FF2B5EF4-FFF2-40B4-BE49-F238E27FC236}">
                <a16:creationId xmlns:a16="http://schemas.microsoft.com/office/drawing/2014/main" id="{1A251B08-6341-5D37-93F2-7E21EF60B9FD}"/>
              </a:ext>
            </a:extLst>
          </p:cNvPr>
          <p:cNvSpPr txBox="1"/>
          <p:nvPr/>
        </p:nvSpPr>
        <p:spPr>
          <a:xfrm>
            <a:off x="3789256" y="3693073"/>
            <a:ext cx="380114" cy="369332"/>
          </a:xfrm>
          <a:prstGeom prst="rect">
            <a:avLst/>
          </a:prstGeom>
          <a:noFill/>
        </p:spPr>
        <p:txBody>
          <a:bodyPr wrap="square">
            <a:spAutoFit/>
          </a:bodyPr>
          <a:lstStyle/>
          <a:p>
            <a:r>
              <a:rPr lang="nl-NL" sz="1800" dirty="0"/>
              <a:t>4</a:t>
            </a:r>
          </a:p>
        </p:txBody>
      </p:sp>
      <p:sp>
        <p:nvSpPr>
          <p:cNvPr id="38" name="Tekstvak 37">
            <a:extLst>
              <a:ext uri="{FF2B5EF4-FFF2-40B4-BE49-F238E27FC236}">
                <a16:creationId xmlns:a16="http://schemas.microsoft.com/office/drawing/2014/main" id="{0751A585-BCBD-B8AA-578F-F22A0F4CE468}"/>
              </a:ext>
            </a:extLst>
          </p:cNvPr>
          <p:cNvSpPr txBox="1"/>
          <p:nvPr/>
        </p:nvSpPr>
        <p:spPr>
          <a:xfrm>
            <a:off x="2795631" y="4171030"/>
            <a:ext cx="274740" cy="369332"/>
          </a:xfrm>
          <a:prstGeom prst="rect">
            <a:avLst/>
          </a:prstGeom>
          <a:noFill/>
        </p:spPr>
        <p:txBody>
          <a:bodyPr wrap="square">
            <a:spAutoFit/>
          </a:bodyPr>
          <a:lstStyle/>
          <a:p>
            <a:r>
              <a:rPr lang="nl-NL" sz="1800" dirty="0"/>
              <a:t>5</a:t>
            </a:r>
          </a:p>
        </p:txBody>
      </p:sp>
      <p:sp>
        <p:nvSpPr>
          <p:cNvPr id="39" name="Tekstvak 38">
            <a:extLst>
              <a:ext uri="{FF2B5EF4-FFF2-40B4-BE49-F238E27FC236}">
                <a16:creationId xmlns:a16="http://schemas.microsoft.com/office/drawing/2014/main" id="{EE3095E4-AC76-0451-057F-D3A251C84942}"/>
              </a:ext>
            </a:extLst>
          </p:cNvPr>
          <p:cNvSpPr txBox="1"/>
          <p:nvPr/>
        </p:nvSpPr>
        <p:spPr>
          <a:xfrm>
            <a:off x="3789256" y="4171030"/>
            <a:ext cx="274740" cy="369332"/>
          </a:xfrm>
          <a:prstGeom prst="rect">
            <a:avLst/>
          </a:prstGeom>
          <a:noFill/>
        </p:spPr>
        <p:txBody>
          <a:bodyPr wrap="square">
            <a:spAutoFit/>
          </a:bodyPr>
          <a:lstStyle/>
          <a:p>
            <a:r>
              <a:rPr lang="nl-NL" sz="1800" dirty="0"/>
              <a:t>6</a:t>
            </a:r>
          </a:p>
        </p:txBody>
      </p:sp>
      <p:sp>
        <p:nvSpPr>
          <p:cNvPr id="40" name="Tekstvak 39">
            <a:extLst>
              <a:ext uri="{FF2B5EF4-FFF2-40B4-BE49-F238E27FC236}">
                <a16:creationId xmlns:a16="http://schemas.microsoft.com/office/drawing/2014/main" id="{C492A4FA-0E95-E0A1-FE7E-6A9B4BD478C4}"/>
              </a:ext>
            </a:extLst>
          </p:cNvPr>
          <p:cNvSpPr txBox="1"/>
          <p:nvPr/>
        </p:nvSpPr>
        <p:spPr>
          <a:xfrm>
            <a:off x="4836662" y="4240383"/>
            <a:ext cx="274740" cy="369332"/>
          </a:xfrm>
          <a:prstGeom prst="rect">
            <a:avLst/>
          </a:prstGeom>
          <a:noFill/>
        </p:spPr>
        <p:txBody>
          <a:bodyPr wrap="square">
            <a:spAutoFit/>
          </a:bodyPr>
          <a:lstStyle/>
          <a:p>
            <a:r>
              <a:rPr lang="nl-NL" sz="1800" dirty="0"/>
              <a:t>7</a:t>
            </a:r>
          </a:p>
        </p:txBody>
      </p:sp>
      <p:sp>
        <p:nvSpPr>
          <p:cNvPr id="42" name="Tekstvak 41">
            <a:extLst>
              <a:ext uri="{FF2B5EF4-FFF2-40B4-BE49-F238E27FC236}">
                <a16:creationId xmlns:a16="http://schemas.microsoft.com/office/drawing/2014/main" id="{28482331-EE2C-7E1B-C955-702CA9692500}"/>
              </a:ext>
            </a:extLst>
          </p:cNvPr>
          <p:cNvSpPr txBox="1"/>
          <p:nvPr/>
        </p:nvSpPr>
        <p:spPr>
          <a:xfrm>
            <a:off x="5756945" y="1448425"/>
            <a:ext cx="6094602" cy="1815882"/>
          </a:xfrm>
          <a:prstGeom prst="rect">
            <a:avLst/>
          </a:prstGeom>
          <a:noFill/>
        </p:spPr>
        <p:txBody>
          <a:bodyPr wrap="square">
            <a:spAutoFit/>
          </a:bodyPr>
          <a:lstStyle/>
          <a:p>
            <a:r>
              <a:rPr lang="nl-NL" sz="1400" b="1" dirty="0"/>
              <a:t>7 rollen familiebedrijf</a:t>
            </a:r>
          </a:p>
          <a:p>
            <a:pPr marL="342900" indent="-342900">
              <a:buFont typeface="+mj-lt"/>
              <a:buAutoNum type="arabicPeriod"/>
            </a:pPr>
            <a:r>
              <a:rPr lang="nl-NL" sz="1400" dirty="0"/>
              <a:t>Familielid</a:t>
            </a:r>
          </a:p>
          <a:p>
            <a:pPr marL="342900" indent="-342900">
              <a:buFont typeface="+mj-lt"/>
              <a:buAutoNum type="arabicPeriod"/>
            </a:pPr>
            <a:r>
              <a:rPr lang="nl-NL" sz="1400" dirty="0"/>
              <a:t>Familielid/aandeelhouder</a:t>
            </a:r>
          </a:p>
          <a:p>
            <a:pPr marL="342900" indent="-342900">
              <a:buFont typeface="+mj-lt"/>
              <a:buAutoNum type="arabicPeriod"/>
            </a:pPr>
            <a:r>
              <a:rPr lang="nl-NL" sz="1400" dirty="0"/>
              <a:t>Familielid/Werknemer</a:t>
            </a:r>
          </a:p>
          <a:p>
            <a:pPr marL="342900" indent="-342900">
              <a:buFont typeface="+mj-lt"/>
              <a:buAutoNum type="arabicPeriod"/>
            </a:pPr>
            <a:r>
              <a:rPr lang="nl-NL" sz="1400" dirty="0"/>
              <a:t>Familielid/Aandeelhouder/Werknemer</a:t>
            </a:r>
          </a:p>
          <a:p>
            <a:pPr marL="342900" indent="-342900">
              <a:buFont typeface="+mj-lt"/>
              <a:buAutoNum type="arabicPeriod"/>
            </a:pPr>
            <a:r>
              <a:rPr lang="nl-NL" sz="1400" dirty="0"/>
              <a:t>Aandeelhouder</a:t>
            </a:r>
          </a:p>
          <a:p>
            <a:pPr marL="342900" indent="-342900">
              <a:buFont typeface="+mj-lt"/>
              <a:buAutoNum type="arabicPeriod"/>
            </a:pPr>
            <a:r>
              <a:rPr lang="nl-NL" sz="1400" dirty="0"/>
              <a:t>Sleutelfiguur/Aandeelhouder</a:t>
            </a:r>
          </a:p>
          <a:p>
            <a:pPr marL="342900" indent="-342900">
              <a:buFont typeface="+mj-lt"/>
              <a:buAutoNum type="arabicPeriod"/>
            </a:pPr>
            <a:r>
              <a:rPr lang="nl-NL" sz="1400" dirty="0"/>
              <a:t>Sleutelfiguur</a:t>
            </a:r>
          </a:p>
        </p:txBody>
      </p:sp>
      <p:sp>
        <p:nvSpPr>
          <p:cNvPr id="43" name="Tekstvak 42">
            <a:extLst>
              <a:ext uri="{FF2B5EF4-FFF2-40B4-BE49-F238E27FC236}">
                <a16:creationId xmlns:a16="http://schemas.microsoft.com/office/drawing/2014/main" id="{E0861AA6-06E1-377B-C7FE-C64BAF261C87}"/>
              </a:ext>
            </a:extLst>
          </p:cNvPr>
          <p:cNvSpPr txBox="1"/>
          <p:nvPr/>
        </p:nvSpPr>
        <p:spPr>
          <a:xfrm>
            <a:off x="7845856" y="4448635"/>
            <a:ext cx="6094602" cy="1384995"/>
          </a:xfrm>
          <a:prstGeom prst="rect">
            <a:avLst/>
          </a:prstGeom>
          <a:noFill/>
        </p:spPr>
        <p:txBody>
          <a:bodyPr wrap="square">
            <a:spAutoFit/>
          </a:bodyPr>
          <a:lstStyle/>
          <a:p>
            <a:r>
              <a:rPr lang="nl-NL" sz="1400" b="1" dirty="0"/>
              <a:t>Familiesystemen</a:t>
            </a:r>
          </a:p>
          <a:p>
            <a:pPr marL="342900" indent="-342900">
              <a:buFont typeface="+mj-lt"/>
              <a:buAutoNum type="arabicPeriod"/>
            </a:pPr>
            <a:r>
              <a:rPr lang="nl-NL" sz="1400" dirty="0"/>
              <a:t>Patriarchale familie</a:t>
            </a:r>
          </a:p>
          <a:p>
            <a:pPr marL="342900" indent="-342900">
              <a:buFont typeface="+mj-lt"/>
              <a:buAutoNum type="arabicPeriod"/>
            </a:pPr>
            <a:r>
              <a:rPr lang="nl-NL" sz="1400" dirty="0"/>
              <a:t>Samenwerkende familie</a:t>
            </a:r>
          </a:p>
          <a:p>
            <a:pPr marL="342900" indent="-342900">
              <a:buFont typeface="+mj-lt"/>
              <a:buAutoNum type="arabicPeriod"/>
            </a:pPr>
            <a:r>
              <a:rPr lang="nl-NL" sz="1400" dirty="0"/>
              <a:t>Conflictueuze familie</a:t>
            </a:r>
          </a:p>
          <a:p>
            <a:pPr marL="342900" indent="-342900">
              <a:buFont typeface="+mj-lt"/>
              <a:buAutoNum type="arabicPeriod"/>
            </a:pPr>
            <a:endParaRPr lang="nl-NL" sz="1400" dirty="0"/>
          </a:p>
          <a:p>
            <a:r>
              <a:rPr lang="nl-NL" sz="1400" dirty="0"/>
              <a:t>&gt; Bijbehorend ruziegedrag</a:t>
            </a:r>
          </a:p>
        </p:txBody>
      </p:sp>
    </p:spTree>
    <p:extLst>
      <p:ext uri="{BB962C8B-B14F-4D97-AF65-F5344CB8AC3E}">
        <p14:creationId xmlns:p14="http://schemas.microsoft.com/office/powerpoint/2010/main" val="309701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Harvard (1981)</a:t>
            </a:r>
          </a:p>
        </p:txBody>
      </p:sp>
      <p:sp>
        <p:nvSpPr>
          <p:cNvPr id="8" name="Tekstvak 7">
            <a:extLst>
              <a:ext uri="{FF2B5EF4-FFF2-40B4-BE49-F238E27FC236}">
                <a16:creationId xmlns:a16="http://schemas.microsoft.com/office/drawing/2014/main" id="{A6B7870B-319F-BE4C-9AA5-1FABB47F7BAD}"/>
              </a:ext>
            </a:extLst>
          </p:cNvPr>
          <p:cNvSpPr txBox="1"/>
          <p:nvPr/>
        </p:nvSpPr>
        <p:spPr>
          <a:xfrm>
            <a:off x="4817468" y="1416209"/>
            <a:ext cx="6098971" cy="307777"/>
          </a:xfrm>
          <a:prstGeom prst="rect">
            <a:avLst/>
          </a:prstGeom>
          <a:noFill/>
        </p:spPr>
        <p:txBody>
          <a:bodyPr wrap="square">
            <a:spAutoFit/>
          </a:bodyPr>
          <a:lstStyle/>
          <a:p>
            <a:r>
              <a:rPr lang="nl-NL" sz="1400" b="1" dirty="0"/>
              <a:t>7 hoofdelementen:</a:t>
            </a:r>
          </a:p>
        </p:txBody>
      </p:sp>
    </p:spTree>
    <p:extLst>
      <p:ext uri="{BB962C8B-B14F-4D97-AF65-F5344CB8AC3E}">
        <p14:creationId xmlns:p14="http://schemas.microsoft.com/office/powerpoint/2010/main" val="387102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Harvard (1981)</a:t>
            </a:r>
          </a:p>
        </p:txBody>
      </p:sp>
      <p:sp>
        <p:nvSpPr>
          <p:cNvPr id="8" name="Tekstvak 7">
            <a:extLst>
              <a:ext uri="{FF2B5EF4-FFF2-40B4-BE49-F238E27FC236}">
                <a16:creationId xmlns:a16="http://schemas.microsoft.com/office/drawing/2014/main" id="{A6B7870B-319F-BE4C-9AA5-1FABB47F7BAD}"/>
              </a:ext>
            </a:extLst>
          </p:cNvPr>
          <p:cNvSpPr txBox="1"/>
          <p:nvPr/>
        </p:nvSpPr>
        <p:spPr>
          <a:xfrm>
            <a:off x="4817468" y="1416209"/>
            <a:ext cx="6098971" cy="2462213"/>
          </a:xfrm>
          <a:prstGeom prst="rect">
            <a:avLst/>
          </a:prstGeom>
          <a:noFill/>
        </p:spPr>
        <p:txBody>
          <a:bodyPr wrap="square">
            <a:spAutoFit/>
          </a:bodyPr>
          <a:lstStyle/>
          <a:p>
            <a:r>
              <a:rPr lang="nl-NL" sz="1400" b="1" dirty="0"/>
              <a:t>7 hoofdelementen:</a:t>
            </a:r>
          </a:p>
          <a:p>
            <a:pPr marL="342900" indent="-342900">
              <a:buFont typeface="+mj-lt"/>
              <a:buAutoNum type="arabicPeriod"/>
            </a:pPr>
            <a:r>
              <a:rPr lang="nl-NL" sz="1400" dirty="0"/>
              <a:t>Ga niet uit van standpunten en posities </a:t>
            </a:r>
          </a:p>
          <a:p>
            <a:pPr marL="342900" indent="-342900">
              <a:buFont typeface="+mj-lt"/>
              <a:buAutoNum type="arabicPeriod"/>
            </a:pPr>
            <a:r>
              <a:rPr lang="nl-NL" sz="1400" dirty="0"/>
              <a:t>Ga uit van belangen </a:t>
            </a:r>
          </a:p>
          <a:p>
            <a:pPr marL="342900" indent="-342900">
              <a:buFont typeface="+mj-lt"/>
              <a:buAutoNum type="arabicPeriod"/>
            </a:pPr>
            <a:r>
              <a:rPr lang="nl-NL" sz="1400" dirty="0"/>
              <a:t>Zoek naar gemeenschappelijke belangen en praat daarover </a:t>
            </a:r>
          </a:p>
          <a:p>
            <a:pPr marL="342900" indent="-342900">
              <a:buFont typeface="+mj-lt"/>
              <a:buAutoNum type="arabicPeriod"/>
            </a:pPr>
            <a:r>
              <a:rPr lang="nl-NL" sz="1400" dirty="0"/>
              <a:t>Scheid de mensen, de onderlinge relatie van het probleem en focus op de zaak zelf. </a:t>
            </a:r>
          </a:p>
          <a:p>
            <a:pPr marL="342900" indent="-342900">
              <a:buFont typeface="+mj-lt"/>
              <a:buAutoNum type="arabicPeriod"/>
            </a:pPr>
            <a:r>
              <a:rPr lang="nl-NL" sz="1400" dirty="0"/>
              <a:t>Scheid het bedenken van het beslissen; genereer en benoem meer opties in wederzijds belang</a:t>
            </a:r>
          </a:p>
          <a:p>
            <a:pPr marL="342900" indent="-342900">
              <a:buFont typeface="+mj-lt"/>
              <a:buAutoNum type="arabicPeriod"/>
            </a:pPr>
            <a:r>
              <a:rPr lang="nl-NL" sz="1400" dirty="0"/>
              <a:t>Hanteer steeds objectieve maatstaven zoals de juridische context, redelijke normen en redelijke procedures</a:t>
            </a:r>
          </a:p>
          <a:p>
            <a:pPr marL="342900" indent="-342900">
              <a:buFont typeface="+mj-lt"/>
              <a:buAutoNum type="arabicPeriod"/>
            </a:pPr>
            <a:r>
              <a:rPr lang="nl-NL" sz="1400" dirty="0"/>
              <a:t>Bedenk alternatieve oplossingen - BAZO</a:t>
            </a:r>
          </a:p>
        </p:txBody>
      </p:sp>
      <p:pic>
        <p:nvPicPr>
          <p:cNvPr id="4" name="Afbeelding 3">
            <a:extLst>
              <a:ext uri="{FF2B5EF4-FFF2-40B4-BE49-F238E27FC236}">
                <a16:creationId xmlns:a16="http://schemas.microsoft.com/office/drawing/2014/main" id="{712FC9B2-852C-2C76-EB4D-1FADDE30FC28}"/>
              </a:ext>
            </a:extLst>
          </p:cNvPr>
          <p:cNvPicPr>
            <a:picLocks noChangeAspect="1"/>
          </p:cNvPicPr>
          <p:nvPr/>
        </p:nvPicPr>
        <p:blipFill rotWithShape="1">
          <a:blip r:embed="rId3"/>
          <a:srcRect l="1063" b="9931"/>
          <a:stretch/>
        </p:blipFill>
        <p:spPr>
          <a:xfrm>
            <a:off x="419449" y="1416209"/>
            <a:ext cx="3905599" cy="2462213"/>
          </a:xfrm>
          <a:prstGeom prst="rect">
            <a:avLst/>
          </a:prstGeom>
        </p:spPr>
      </p:pic>
    </p:spTree>
    <p:extLst>
      <p:ext uri="{BB962C8B-B14F-4D97-AF65-F5344CB8AC3E}">
        <p14:creationId xmlns:p14="http://schemas.microsoft.com/office/powerpoint/2010/main" val="21968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Harvard (1981)</a:t>
            </a:r>
          </a:p>
        </p:txBody>
      </p:sp>
      <p:sp>
        <p:nvSpPr>
          <p:cNvPr id="8" name="Tekstvak 7">
            <a:extLst>
              <a:ext uri="{FF2B5EF4-FFF2-40B4-BE49-F238E27FC236}">
                <a16:creationId xmlns:a16="http://schemas.microsoft.com/office/drawing/2014/main" id="{A6B7870B-319F-BE4C-9AA5-1FABB47F7BAD}"/>
              </a:ext>
            </a:extLst>
          </p:cNvPr>
          <p:cNvSpPr txBox="1"/>
          <p:nvPr/>
        </p:nvSpPr>
        <p:spPr>
          <a:xfrm>
            <a:off x="4817468" y="1416209"/>
            <a:ext cx="6098971" cy="2462213"/>
          </a:xfrm>
          <a:prstGeom prst="rect">
            <a:avLst/>
          </a:prstGeom>
          <a:noFill/>
        </p:spPr>
        <p:txBody>
          <a:bodyPr wrap="square">
            <a:spAutoFit/>
          </a:bodyPr>
          <a:lstStyle/>
          <a:p>
            <a:r>
              <a:rPr lang="nl-NL" sz="1400" b="1" dirty="0"/>
              <a:t>7 hoofdelementen:</a:t>
            </a:r>
          </a:p>
          <a:p>
            <a:pPr marL="342900" indent="-342900">
              <a:buFont typeface="+mj-lt"/>
              <a:buAutoNum type="arabicPeriod"/>
            </a:pPr>
            <a:r>
              <a:rPr lang="nl-NL" sz="1400" dirty="0"/>
              <a:t>Ga niet uit van standpunten en posities </a:t>
            </a:r>
          </a:p>
          <a:p>
            <a:pPr marL="342900" indent="-342900">
              <a:buFont typeface="+mj-lt"/>
              <a:buAutoNum type="arabicPeriod"/>
            </a:pPr>
            <a:r>
              <a:rPr lang="nl-NL" sz="1400" dirty="0"/>
              <a:t>Ga uit van belangen </a:t>
            </a:r>
          </a:p>
          <a:p>
            <a:pPr marL="342900" indent="-342900">
              <a:buFont typeface="+mj-lt"/>
              <a:buAutoNum type="arabicPeriod"/>
            </a:pPr>
            <a:r>
              <a:rPr lang="nl-NL" sz="1400" dirty="0"/>
              <a:t>Zoek naar gemeenschappelijke belangen en praat daarover </a:t>
            </a:r>
          </a:p>
          <a:p>
            <a:pPr marL="342900" indent="-342900">
              <a:buFont typeface="+mj-lt"/>
              <a:buAutoNum type="arabicPeriod"/>
            </a:pPr>
            <a:r>
              <a:rPr lang="nl-NL" sz="1400" dirty="0"/>
              <a:t>Scheid de mensen, de onderlinge relatie van het probleem en focus op de zaak zelf. </a:t>
            </a:r>
          </a:p>
          <a:p>
            <a:pPr marL="342900" indent="-342900">
              <a:buFont typeface="+mj-lt"/>
              <a:buAutoNum type="arabicPeriod"/>
            </a:pPr>
            <a:r>
              <a:rPr lang="nl-NL" sz="1400" dirty="0"/>
              <a:t>Scheid het bedenken van het beslissen; genereer en benoem meer opties in wederzijds belang</a:t>
            </a:r>
          </a:p>
          <a:p>
            <a:pPr marL="342900" indent="-342900">
              <a:buFont typeface="+mj-lt"/>
              <a:buAutoNum type="arabicPeriod"/>
            </a:pPr>
            <a:r>
              <a:rPr lang="nl-NL" sz="1400" dirty="0"/>
              <a:t>Hanteer steeds objectieve maatstaven zoals de juridische context, redelijke normen en redelijke procedures</a:t>
            </a:r>
          </a:p>
          <a:p>
            <a:pPr marL="342900" indent="-342900">
              <a:buFont typeface="+mj-lt"/>
              <a:buAutoNum type="arabicPeriod"/>
            </a:pPr>
            <a:r>
              <a:rPr lang="nl-NL" sz="1400" dirty="0"/>
              <a:t>Bedenk alternatieve oplossingen - BAZO</a:t>
            </a:r>
          </a:p>
        </p:txBody>
      </p:sp>
      <p:pic>
        <p:nvPicPr>
          <p:cNvPr id="4" name="Afbeelding 3">
            <a:extLst>
              <a:ext uri="{FF2B5EF4-FFF2-40B4-BE49-F238E27FC236}">
                <a16:creationId xmlns:a16="http://schemas.microsoft.com/office/drawing/2014/main" id="{712FC9B2-852C-2C76-EB4D-1FADDE30FC28}"/>
              </a:ext>
            </a:extLst>
          </p:cNvPr>
          <p:cNvPicPr>
            <a:picLocks noChangeAspect="1"/>
          </p:cNvPicPr>
          <p:nvPr/>
        </p:nvPicPr>
        <p:blipFill rotWithShape="1">
          <a:blip r:embed="rId3"/>
          <a:srcRect l="1063" b="9931"/>
          <a:stretch/>
        </p:blipFill>
        <p:spPr>
          <a:xfrm>
            <a:off x="419449" y="1416209"/>
            <a:ext cx="3905599" cy="2462213"/>
          </a:xfrm>
          <a:prstGeom prst="rect">
            <a:avLst/>
          </a:prstGeom>
        </p:spPr>
      </p:pic>
      <p:sp>
        <p:nvSpPr>
          <p:cNvPr id="7" name="Tekstvak 6">
            <a:extLst>
              <a:ext uri="{FF2B5EF4-FFF2-40B4-BE49-F238E27FC236}">
                <a16:creationId xmlns:a16="http://schemas.microsoft.com/office/drawing/2014/main" id="{3C74B1F9-6A53-BADB-024E-258EF7B76C64}"/>
              </a:ext>
            </a:extLst>
          </p:cNvPr>
          <p:cNvSpPr txBox="1"/>
          <p:nvPr/>
        </p:nvSpPr>
        <p:spPr>
          <a:xfrm>
            <a:off x="419449" y="4426721"/>
            <a:ext cx="2239861" cy="1815882"/>
          </a:xfrm>
          <a:prstGeom prst="rect">
            <a:avLst/>
          </a:prstGeom>
          <a:noFill/>
        </p:spPr>
        <p:txBody>
          <a:bodyPr wrap="square">
            <a:spAutoFit/>
          </a:bodyPr>
          <a:lstStyle/>
          <a:p>
            <a:r>
              <a:rPr lang="nl-NL" sz="1400" b="1" dirty="0"/>
              <a:t>Kritiek: </a:t>
            </a:r>
          </a:p>
          <a:p>
            <a:r>
              <a:rPr lang="nl-NL" sz="1400" dirty="0"/>
              <a:t>Te rationeel; model hield onvoldoende rekening met onderliggende emoties en met identiteit (kernzorgen)</a:t>
            </a:r>
          </a:p>
          <a:p>
            <a:r>
              <a:rPr lang="nl-NL" sz="1400" dirty="0"/>
              <a:t> </a:t>
            </a:r>
          </a:p>
        </p:txBody>
      </p:sp>
      <p:sp>
        <p:nvSpPr>
          <p:cNvPr id="10" name="Tekstvak 9">
            <a:extLst>
              <a:ext uri="{FF2B5EF4-FFF2-40B4-BE49-F238E27FC236}">
                <a16:creationId xmlns:a16="http://schemas.microsoft.com/office/drawing/2014/main" id="{A3D6C135-7727-EC64-42C1-1F2033CC6DE8}"/>
              </a:ext>
            </a:extLst>
          </p:cNvPr>
          <p:cNvSpPr txBox="1"/>
          <p:nvPr/>
        </p:nvSpPr>
        <p:spPr>
          <a:xfrm>
            <a:off x="5174175" y="4426721"/>
            <a:ext cx="6094602" cy="1600438"/>
          </a:xfrm>
          <a:prstGeom prst="rect">
            <a:avLst/>
          </a:prstGeom>
          <a:noFill/>
        </p:spPr>
        <p:txBody>
          <a:bodyPr wrap="square">
            <a:spAutoFit/>
          </a:bodyPr>
          <a:lstStyle/>
          <a:p>
            <a:r>
              <a:rPr lang="nl-NL" sz="1400" b="1" dirty="0"/>
              <a:t>WAARS</a:t>
            </a:r>
          </a:p>
          <a:p>
            <a:pPr marL="342900" indent="-342900">
              <a:buFont typeface="+mj-lt"/>
              <a:buAutoNum type="arabicPeriod"/>
            </a:pPr>
            <a:r>
              <a:rPr lang="nl-NL" sz="1400" dirty="0"/>
              <a:t>Krijgen mensen geen </a:t>
            </a:r>
            <a:r>
              <a:rPr lang="nl-NL" sz="1400" u="sng" dirty="0"/>
              <a:t>W</a:t>
            </a:r>
            <a:r>
              <a:rPr lang="nl-NL" sz="1400" dirty="0"/>
              <a:t>aardering </a:t>
            </a:r>
          </a:p>
          <a:p>
            <a:pPr marL="342900" indent="-342900">
              <a:buFont typeface="+mj-lt"/>
              <a:buAutoNum type="arabicPeriod"/>
            </a:pPr>
            <a:r>
              <a:rPr lang="nl-NL" sz="1400" dirty="0"/>
              <a:t>Zijn zij bang voor uitsluiting - </a:t>
            </a:r>
            <a:r>
              <a:rPr lang="nl-NL" sz="1400" u="sng" dirty="0"/>
              <a:t>A</a:t>
            </a:r>
            <a:r>
              <a:rPr lang="nl-NL" sz="1400" dirty="0"/>
              <a:t>ffiliatie/verbinding </a:t>
            </a:r>
          </a:p>
          <a:p>
            <a:pPr marL="342900" indent="-342900">
              <a:buFont typeface="+mj-lt"/>
              <a:buAutoNum type="arabicPeriod"/>
            </a:pPr>
            <a:r>
              <a:rPr lang="nl-NL" sz="1400" dirty="0"/>
              <a:t>Is er geen of onvoldoende ruimte om naar eigen inzicht te handelen - </a:t>
            </a:r>
            <a:r>
              <a:rPr lang="nl-NL" sz="1400" u="sng" dirty="0"/>
              <a:t>A</a:t>
            </a:r>
            <a:r>
              <a:rPr lang="nl-NL" sz="1400" dirty="0"/>
              <a:t>utonomie </a:t>
            </a:r>
          </a:p>
          <a:p>
            <a:pPr marL="342900" indent="-342900">
              <a:buFont typeface="+mj-lt"/>
              <a:buAutoNum type="arabicPeriod"/>
            </a:pPr>
            <a:r>
              <a:rPr lang="nl-NL" sz="1400" dirty="0"/>
              <a:t>Ervaren zij hun </a:t>
            </a:r>
            <a:r>
              <a:rPr lang="nl-NL" sz="1400" u="sng" dirty="0"/>
              <a:t>R</a:t>
            </a:r>
            <a:r>
              <a:rPr lang="nl-NL" sz="1400" dirty="0"/>
              <a:t>ol niet als bevredigend </a:t>
            </a:r>
          </a:p>
          <a:p>
            <a:pPr marL="342900" indent="-342900">
              <a:buFont typeface="+mj-lt"/>
              <a:buAutoNum type="arabicPeriod"/>
            </a:pPr>
            <a:r>
              <a:rPr lang="nl-NL" sz="1400" dirty="0"/>
              <a:t>Wordt hun </a:t>
            </a:r>
            <a:r>
              <a:rPr lang="nl-NL" sz="1400" u="sng" dirty="0"/>
              <a:t>S</a:t>
            </a:r>
            <a:r>
              <a:rPr lang="nl-NL" sz="1400" dirty="0"/>
              <a:t>tatus bedreigd</a:t>
            </a:r>
          </a:p>
        </p:txBody>
      </p:sp>
      <p:sp>
        <p:nvSpPr>
          <p:cNvPr id="12" name="Tekstvak 11">
            <a:extLst>
              <a:ext uri="{FF2B5EF4-FFF2-40B4-BE49-F238E27FC236}">
                <a16:creationId xmlns:a16="http://schemas.microsoft.com/office/drawing/2014/main" id="{5F193DE6-AB99-3292-244C-1F025CA11257}"/>
              </a:ext>
            </a:extLst>
          </p:cNvPr>
          <p:cNvSpPr txBox="1"/>
          <p:nvPr/>
        </p:nvSpPr>
        <p:spPr>
          <a:xfrm>
            <a:off x="3064078" y="4426721"/>
            <a:ext cx="1851870" cy="2031325"/>
          </a:xfrm>
          <a:prstGeom prst="rect">
            <a:avLst/>
          </a:prstGeom>
          <a:noFill/>
        </p:spPr>
        <p:txBody>
          <a:bodyPr wrap="square">
            <a:spAutoFit/>
          </a:bodyPr>
          <a:lstStyle/>
          <a:p>
            <a:r>
              <a:rPr lang="nl-NL" sz="1400" dirty="0"/>
              <a:t>De methode WAARS (2006 – </a:t>
            </a:r>
            <a:r>
              <a:rPr lang="nl-NL" sz="1400" i="1" dirty="0" err="1"/>
              <a:t>beyond</a:t>
            </a:r>
            <a:r>
              <a:rPr lang="nl-NL" sz="1400" i="1" dirty="0"/>
              <a:t> </a:t>
            </a:r>
            <a:r>
              <a:rPr lang="nl-NL" sz="1400" i="1" dirty="0" err="1"/>
              <a:t>reason</a:t>
            </a:r>
            <a:r>
              <a:rPr lang="nl-NL" sz="1400" i="1" dirty="0"/>
              <a:t>, Fisher, </a:t>
            </a:r>
            <a:r>
              <a:rPr lang="nl-NL" sz="1400" i="1" dirty="0" err="1"/>
              <a:t>Shapiro</a:t>
            </a:r>
            <a:r>
              <a:rPr lang="nl-NL" sz="1400" dirty="0"/>
              <a:t>) helpt emotioneel</a:t>
            </a:r>
          </a:p>
          <a:p>
            <a:r>
              <a:rPr lang="nl-NL" sz="1400" dirty="0"/>
              <a:t>geladen conflicten op te lossen en</a:t>
            </a:r>
          </a:p>
          <a:p>
            <a:r>
              <a:rPr lang="nl-NL" sz="1400" dirty="0"/>
              <a:t>explosieve situaties te kalmeren</a:t>
            </a:r>
          </a:p>
        </p:txBody>
      </p:sp>
    </p:spTree>
    <p:extLst>
      <p:ext uri="{BB962C8B-B14F-4D97-AF65-F5344CB8AC3E}">
        <p14:creationId xmlns:p14="http://schemas.microsoft.com/office/powerpoint/2010/main" val="402746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- 7-i-model</a:t>
            </a:r>
            <a:br>
              <a:rPr lang="nl-NL" dirty="0"/>
            </a:br>
            <a:r>
              <a:rPr lang="nl-NL" sz="1200" dirty="0"/>
              <a:t>Giebels &amp; </a:t>
            </a:r>
            <a:r>
              <a:rPr lang="nl-NL" sz="1200" dirty="0" err="1"/>
              <a:t>Euwema</a:t>
            </a:r>
            <a:r>
              <a:rPr lang="nl-NL" sz="1200" dirty="0"/>
              <a:t>, Conflictmanagement</a:t>
            </a:r>
            <a:endParaRPr lang="nl-NL" dirty="0"/>
          </a:p>
        </p:txBody>
      </p:sp>
      <p:sp>
        <p:nvSpPr>
          <p:cNvPr id="4" name="Tijdelijke aanduiding voor inhoud 3">
            <a:extLst>
              <a:ext uri="{FF2B5EF4-FFF2-40B4-BE49-F238E27FC236}">
                <a16:creationId xmlns:a16="http://schemas.microsoft.com/office/drawing/2014/main" id="{AF70D629-628F-F77A-7EDE-73168629B1D4}"/>
              </a:ext>
            </a:extLst>
          </p:cNvPr>
          <p:cNvSpPr>
            <a:spLocks noGrp="1"/>
          </p:cNvSpPr>
          <p:nvPr>
            <p:ph idx="1"/>
          </p:nvPr>
        </p:nvSpPr>
        <p:spPr>
          <a:xfrm>
            <a:off x="1103312" y="2052918"/>
            <a:ext cx="5441777" cy="4195481"/>
          </a:xfrm>
        </p:spPr>
        <p:txBody>
          <a:bodyPr>
            <a:normAutofit/>
          </a:bodyPr>
          <a:lstStyle/>
          <a:p>
            <a:r>
              <a:rPr lang="nl-NL" sz="1400" dirty="0"/>
              <a:t>Hulpmiddel om het totale plaatje van een conflict in ogenschouw te nemen</a:t>
            </a:r>
          </a:p>
          <a:p>
            <a:pPr lvl="1"/>
            <a:r>
              <a:rPr lang="nl-NL" sz="1200" dirty="0"/>
              <a:t>Issues</a:t>
            </a:r>
          </a:p>
          <a:p>
            <a:pPr lvl="1"/>
            <a:r>
              <a:rPr lang="nl-NL" sz="1200" dirty="0"/>
              <a:t>Individuen</a:t>
            </a:r>
          </a:p>
          <a:p>
            <a:pPr lvl="1"/>
            <a:r>
              <a:rPr lang="nl-NL" sz="1200" dirty="0"/>
              <a:t>Interdependentie</a:t>
            </a:r>
          </a:p>
          <a:p>
            <a:pPr lvl="1"/>
            <a:r>
              <a:rPr lang="nl-NL" sz="1200" dirty="0"/>
              <a:t>Interactie</a:t>
            </a:r>
          </a:p>
          <a:p>
            <a:pPr lvl="1"/>
            <a:r>
              <a:rPr lang="nl-NL" sz="1200" dirty="0"/>
              <a:t>Implicaties</a:t>
            </a:r>
          </a:p>
          <a:p>
            <a:pPr lvl="1"/>
            <a:r>
              <a:rPr lang="nl-NL" sz="1200" dirty="0"/>
              <a:t>Instituties</a:t>
            </a:r>
          </a:p>
          <a:p>
            <a:pPr lvl="1"/>
            <a:r>
              <a:rPr lang="nl-NL" sz="1200" dirty="0"/>
              <a:t>Interventies</a:t>
            </a:r>
          </a:p>
        </p:txBody>
      </p:sp>
    </p:spTree>
    <p:extLst>
      <p:ext uri="{BB962C8B-B14F-4D97-AF65-F5344CB8AC3E}">
        <p14:creationId xmlns:p14="http://schemas.microsoft.com/office/powerpoint/2010/main" val="241067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2</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7" name="Afbeelding 6">
            <a:extLst>
              <a:ext uri="{FF2B5EF4-FFF2-40B4-BE49-F238E27FC236}">
                <a16:creationId xmlns:a16="http://schemas.microsoft.com/office/drawing/2014/main" id="{7B18BB32-7D50-4BF0-8BB6-E1E3F8085C51}"/>
              </a:ext>
            </a:extLst>
          </p:cNvPr>
          <p:cNvPicPr>
            <a:picLocks noChangeAspect="1"/>
          </p:cNvPicPr>
          <p:nvPr/>
        </p:nvPicPr>
        <p:blipFill>
          <a:blip r:embed="rId3"/>
          <a:stretch>
            <a:fillRect/>
          </a:stretch>
        </p:blipFill>
        <p:spPr>
          <a:xfrm>
            <a:off x="2959159" y="314783"/>
            <a:ext cx="5829300" cy="838200"/>
          </a:xfrm>
          <a:prstGeom prst="rect">
            <a:avLst/>
          </a:prstGeom>
        </p:spPr>
      </p:pic>
    </p:spTree>
    <p:extLst>
      <p:ext uri="{BB962C8B-B14F-4D97-AF65-F5344CB8AC3E}">
        <p14:creationId xmlns:p14="http://schemas.microsoft.com/office/powerpoint/2010/main" val="293118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2</a:t>
            </a:r>
          </a:p>
        </p:txBody>
      </p:sp>
      <p:sp>
        <p:nvSpPr>
          <p:cNvPr id="4" name="Tijdelijke aanduiding voor inhoud 3">
            <a:extLst>
              <a:ext uri="{FF2B5EF4-FFF2-40B4-BE49-F238E27FC236}">
                <a16:creationId xmlns:a16="http://schemas.microsoft.com/office/drawing/2014/main" id="{AF70D629-628F-F77A-7EDE-73168629B1D4}"/>
              </a:ext>
            </a:extLst>
          </p:cNvPr>
          <p:cNvSpPr>
            <a:spLocks noGrp="1"/>
          </p:cNvSpPr>
          <p:nvPr>
            <p:ph idx="1"/>
          </p:nvPr>
        </p:nvSpPr>
        <p:spPr>
          <a:xfrm>
            <a:off x="1103312" y="2052918"/>
            <a:ext cx="5441777" cy="4195481"/>
          </a:xfrm>
        </p:spPr>
        <p:txBody>
          <a:bodyPr>
            <a:normAutofit/>
          </a:bodyPr>
          <a:lstStyle/>
          <a:p>
            <a:r>
              <a:rPr lang="nl-NL" sz="1400" b="1" dirty="0">
                <a:solidFill>
                  <a:schemeClr val="accent1"/>
                </a:solidFill>
              </a:rPr>
              <a:t>Emoties</a:t>
            </a:r>
          </a:p>
          <a:p>
            <a:r>
              <a:rPr lang="nl-NL" sz="1400" b="1" dirty="0">
                <a:solidFill>
                  <a:schemeClr val="accent1"/>
                </a:solidFill>
              </a:rPr>
              <a:t>Interventies</a:t>
            </a:r>
          </a:p>
          <a:p>
            <a:r>
              <a:rPr lang="nl-NL" sz="1400" b="1" dirty="0">
                <a:solidFill>
                  <a:schemeClr val="accent1"/>
                </a:solidFill>
              </a:rPr>
              <a:t>Onderhandelen</a:t>
            </a:r>
          </a:p>
          <a:p>
            <a:r>
              <a:rPr lang="nl-NL" sz="1400" dirty="0"/>
              <a:t>Authenticiteit</a:t>
            </a:r>
          </a:p>
          <a:p>
            <a:r>
              <a:rPr lang="nl-NL" sz="1400" dirty="0"/>
              <a:t>Tips en Modellen</a:t>
            </a:r>
          </a:p>
          <a:p>
            <a:endParaRPr lang="nl-NL" sz="1400" dirty="0"/>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7" name="Afbeelding 6">
            <a:extLst>
              <a:ext uri="{FF2B5EF4-FFF2-40B4-BE49-F238E27FC236}">
                <a16:creationId xmlns:a16="http://schemas.microsoft.com/office/drawing/2014/main" id="{7B18BB32-7D50-4BF0-8BB6-E1E3F8085C51}"/>
              </a:ext>
            </a:extLst>
          </p:cNvPr>
          <p:cNvPicPr>
            <a:picLocks noChangeAspect="1"/>
          </p:cNvPicPr>
          <p:nvPr/>
        </p:nvPicPr>
        <p:blipFill>
          <a:blip r:embed="rId3"/>
          <a:stretch>
            <a:fillRect/>
          </a:stretch>
        </p:blipFill>
        <p:spPr>
          <a:xfrm>
            <a:off x="2959159" y="314783"/>
            <a:ext cx="5829300" cy="838200"/>
          </a:xfrm>
          <a:prstGeom prst="rect">
            <a:avLst/>
          </a:prstGeom>
        </p:spPr>
      </p:pic>
    </p:spTree>
    <p:extLst>
      <p:ext uri="{BB962C8B-B14F-4D97-AF65-F5344CB8AC3E}">
        <p14:creationId xmlns:p14="http://schemas.microsoft.com/office/powerpoint/2010/main" val="80221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Emoties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9" name="Afbeelding 8">
            <a:extLst>
              <a:ext uri="{FF2B5EF4-FFF2-40B4-BE49-F238E27FC236}">
                <a16:creationId xmlns:a16="http://schemas.microsoft.com/office/drawing/2014/main" id="{4CF779E3-DD25-1841-847C-1033FB13BB95}"/>
              </a:ext>
            </a:extLst>
          </p:cNvPr>
          <p:cNvPicPr>
            <a:picLocks noChangeAspect="1"/>
          </p:cNvPicPr>
          <p:nvPr/>
        </p:nvPicPr>
        <p:blipFill rotWithShape="1">
          <a:blip r:embed="rId3"/>
          <a:srcRect l="6699"/>
          <a:stretch/>
        </p:blipFill>
        <p:spPr>
          <a:xfrm>
            <a:off x="709553" y="2132861"/>
            <a:ext cx="4323920" cy="4025641"/>
          </a:xfrm>
          <a:prstGeom prst="rect">
            <a:avLst/>
          </a:prstGeom>
        </p:spPr>
      </p:pic>
      <p:pic>
        <p:nvPicPr>
          <p:cNvPr id="11" name="Afbeelding 10">
            <a:extLst>
              <a:ext uri="{FF2B5EF4-FFF2-40B4-BE49-F238E27FC236}">
                <a16:creationId xmlns:a16="http://schemas.microsoft.com/office/drawing/2014/main" id="{A6B3B041-FAC0-E2C3-7699-E802A9E0D136}"/>
              </a:ext>
            </a:extLst>
          </p:cNvPr>
          <p:cNvPicPr>
            <a:picLocks noChangeAspect="1"/>
          </p:cNvPicPr>
          <p:nvPr/>
        </p:nvPicPr>
        <p:blipFill>
          <a:blip r:embed="rId4"/>
          <a:stretch>
            <a:fillRect/>
          </a:stretch>
        </p:blipFill>
        <p:spPr>
          <a:xfrm>
            <a:off x="5646912" y="2123805"/>
            <a:ext cx="3159172" cy="289796"/>
          </a:xfrm>
          <a:prstGeom prst="rect">
            <a:avLst/>
          </a:prstGeom>
        </p:spPr>
      </p:pic>
      <p:pic>
        <p:nvPicPr>
          <p:cNvPr id="6" name="Afbeelding 5">
            <a:extLst>
              <a:ext uri="{FF2B5EF4-FFF2-40B4-BE49-F238E27FC236}">
                <a16:creationId xmlns:a16="http://schemas.microsoft.com/office/drawing/2014/main" id="{34F1E960-C627-44E5-077B-BA46167211B6}"/>
              </a:ext>
            </a:extLst>
          </p:cNvPr>
          <p:cNvPicPr>
            <a:picLocks noChangeAspect="1"/>
          </p:cNvPicPr>
          <p:nvPr/>
        </p:nvPicPr>
        <p:blipFill>
          <a:blip r:embed="rId5"/>
          <a:stretch>
            <a:fillRect/>
          </a:stretch>
        </p:blipFill>
        <p:spPr>
          <a:xfrm>
            <a:off x="5646912" y="2884822"/>
            <a:ext cx="3162300" cy="1771650"/>
          </a:xfrm>
          <a:prstGeom prst="rect">
            <a:avLst/>
          </a:prstGeom>
        </p:spPr>
      </p:pic>
      <p:sp>
        <p:nvSpPr>
          <p:cNvPr id="20" name="Tekstvak 19">
            <a:extLst>
              <a:ext uri="{FF2B5EF4-FFF2-40B4-BE49-F238E27FC236}">
                <a16:creationId xmlns:a16="http://schemas.microsoft.com/office/drawing/2014/main" id="{F91D1693-7D68-35F9-8A30-EF2BCDF04A21}"/>
              </a:ext>
            </a:extLst>
          </p:cNvPr>
          <p:cNvSpPr txBox="1"/>
          <p:nvPr/>
        </p:nvSpPr>
        <p:spPr>
          <a:xfrm>
            <a:off x="9186729" y="2888509"/>
            <a:ext cx="1845892" cy="1600438"/>
          </a:xfrm>
          <a:prstGeom prst="rect">
            <a:avLst/>
          </a:prstGeom>
          <a:noFill/>
        </p:spPr>
        <p:txBody>
          <a:bodyPr wrap="square" rtlCol="0">
            <a:spAutoFit/>
          </a:bodyPr>
          <a:lstStyle/>
          <a:p>
            <a:r>
              <a:rPr lang="nl-NL" sz="1400" dirty="0"/>
              <a:t>Streven naar welbevinden = overleven</a:t>
            </a:r>
          </a:p>
          <a:p>
            <a:r>
              <a:rPr lang="nl-NL" sz="1400" dirty="0"/>
              <a:t>Emoties </a:t>
            </a:r>
          </a:p>
          <a:p>
            <a:endParaRPr lang="nl-NL" sz="1400" dirty="0"/>
          </a:p>
          <a:p>
            <a:r>
              <a:rPr lang="nl-NL" sz="1400" dirty="0"/>
              <a:t>Welbevinden ervaren = leven</a:t>
            </a:r>
          </a:p>
        </p:txBody>
      </p:sp>
      <p:sp>
        <p:nvSpPr>
          <p:cNvPr id="21" name="Tekstvak 20">
            <a:extLst>
              <a:ext uri="{FF2B5EF4-FFF2-40B4-BE49-F238E27FC236}">
                <a16:creationId xmlns:a16="http://schemas.microsoft.com/office/drawing/2014/main" id="{9635A522-044D-1FF3-8291-FB7F04D3B821}"/>
              </a:ext>
            </a:extLst>
          </p:cNvPr>
          <p:cNvSpPr txBox="1"/>
          <p:nvPr/>
        </p:nvSpPr>
        <p:spPr>
          <a:xfrm>
            <a:off x="5586102" y="4804223"/>
            <a:ext cx="5608383" cy="738664"/>
          </a:xfrm>
          <a:prstGeom prst="rect">
            <a:avLst/>
          </a:prstGeom>
          <a:noFill/>
        </p:spPr>
        <p:txBody>
          <a:bodyPr wrap="square" rtlCol="0">
            <a:spAutoFit/>
          </a:bodyPr>
          <a:lstStyle/>
          <a:p>
            <a:r>
              <a:rPr lang="nl-NL" sz="1400" dirty="0"/>
              <a:t>Absolute kern van ons bestaan: 2 emoties: wel/niet angstig</a:t>
            </a:r>
          </a:p>
          <a:p>
            <a:r>
              <a:rPr lang="nl-NL" sz="1400" dirty="0"/>
              <a:t>4 basisemoties: angst, boos, verdriet, blij</a:t>
            </a:r>
          </a:p>
          <a:p>
            <a:r>
              <a:rPr lang="nl-NL" sz="1400" dirty="0"/>
              <a:t>Andere emoties zijn daarvan afgeleid</a:t>
            </a:r>
          </a:p>
        </p:txBody>
      </p:sp>
    </p:spTree>
    <p:extLst>
      <p:ext uri="{BB962C8B-B14F-4D97-AF65-F5344CB8AC3E}">
        <p14:creationId xmlns:p14="http://schemas.microsoft.com/office/powerpoint/2010/main" val="287895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Emoties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9" name="Afbeelding 8">
            <a:extLst>
              <a:ext uri="{FF2B5EF4-FFF2-40B4-BE49-F238E27FC236}">
                <a16:creationId xmlns:a16="http://schemas.microsoft.com/office/drawing/2014/main" id="{4CF779E3-DD25-1841-847C-1033FB13BB95}"/>
              </a:ext>
            </a:extLst>
          </p:cNvPr>
          <p:cNvPicPr>
            <a:picLocks noChangeAspect="1"/>
          </p:cNvPicPr>
          <p:nvPr/>
        </p:nvPicPr>
        <p:blipFill rotWithShape="1">
          <a:blip r:embed="rId3"/>
          <a:srcRect l="6699"/>
          <a:stretch/>
        </p:blipFill>
        <p:spPr>
          <a:xfrm>
            <a:off x="709553" y="2132861"/>
            <a:ext cx="4323920" cy="4025641"/>
          </a:xfrm>
          <a:prstGeom prst="rect">
            <a:avLst/>
          </a:prstGeom>
        </p:spPr>
      </p:pic>
      <p:pic>
        <p:nvPicPr>
          <p:cNvPr id="3" name="Afbeelding 2">
            <a:extLst>
              <a:ext uri="{FF2B5EF4-FFF2-40B4-BE49-F238E27FC236}">
                <a16:creationId xmlns:a16="http://schemas.microsoft.com/office/drawing/2014/main" id="{1FBB3306-1E7D-B3AA-7EF4-6411AD83A534}"/>
              </a:ext>
            </a:extLst>
          </p:cNvPr>
          <p:cNvPicPr>
            <a:picLocks noChangeAspect="1"/>
          </p:cNvPicPr>
          <p:nvPr/>
        </p:nvPicPr>
        <p:blipFill>
          <a:blip r:embed="rId4"/>
          <a:stretch>
            <a:fillRect/>
          </a:stretch>
        </p:blipFill>
        <p:spPr>
          <a:xfrm>
            <a:off x="5409976" y="4245761"/>
            <a:ext cx="3821188" cy="1925830"/>
          </a:xfrm>
          <a:prstGeom prst="rect">
            <a:avLst/>
          </a:prstGeom>
        </p:spPr>
      </p:pic>
      <p:sp>
        <p:nvSpPr>
          <p:cNvPr id="4" name="Tekstvak 3">
            <a:extLst>
              <a:ext uri="{FF2B5EF4-FFF2-40B4-BE49-F238E27FC236}">
                <a16:creationId xmlns:a16="http://schemas.microsoft.com/office/drawing/2014/main" id="{6A8AFAF5-0421-BBCA-14D6-3AEC43DFBBC9}"/>
              </a:ext>
            </a:extLst>
          </p:cNvPr>
          <p:cNvSpPr txBox="1"/>
          <p:nvPr/>
        </p:nvSpPr>
        <p:spPr>
          <a:xfrm>
            <a:off x="5409976" y="2132861"/>
            <a:ext cx="5608383" cy="2031325"/>
          </a:xfrm>
          <a:prstGeom prst="rect">
            <a:avLst/>
          </a:prstGeom>
          <a:noFill/>
        </p:spPr>
        <p:txBody>
          <a:bodyPr wrap="square" rtlCol="0">
            <a:spAutoFit/>
          </a:bodyPr>
          <a:lstStyle/>
          <a:p>
            <a:r>
              <a:rPr lang="nl-NL" sz="1400" dirty="0"/>
              <a:t>Ontrafelen van emoties:</a:t>
            </a:r>
          </a:p>
          <a:p>
            <a:r>
              <a:rPr lang="nl-NL" sz="1400" b="1" dirty="0"/>
              <a:t>Cortex (hersenschors):</a:t>
            </a:r>
          </a:p>
          <a:p>
            <a:pPr marL="285750" indent="-285750">
              <a:buFontTx/>
              <a:buChar char="-"/>
            </a:pPr>
            <a:r>
              <a:rPr lang="nl-NL" sz="1400" dirty="0"/>
              <a:t>Verantwoordelijk voor ons denken en probleemoplossend handelen</a:t>
            </a:r>
          </a:p>
          <a:p>
            <a:pPr marL="285750" indent="-285750">
              <a:buFontTx/>
              <a:buChar char="-"/>
            </a:pPr>
            <a:r>
              <a:rPr lang="nl-NL" sz="1400" dirty="0"/>
              <a:t>Creativiteit</a:t>
            </a:r>
          </a:p>
          <a:p>
            <a:pPr marL="285750" indent="-285750">
              <a:buFontTx/>
              <a:buChar char="-"/>
            </a:pPr>
            <a:r>
              <a:rPr lang="nl-NL" sz="1400" dirty="0"/>
              <a:t>Feiten</a:t>
            </a:r>
          </a:p>
          <a:p>
            <a:r>
              <a:rPr lang="nl-NL" sz="1400" b="1" dirty="0"/>
              <a:t>Limbisch systeem</a:t>
            </a:r>
          </a:p>
          <a:p>
            <a:pPr marL="285750" indent="-285750">
              <a:buFontTx/>
              <a:buChar char="-"/>
            </a:pPr>
            <a:r>
              <a:rPr lang="nl-NL" sz="1400" dirty="0"/>
              <a:t>Alle indrukwekkende ervaringen opgeslagen</a:t>
            </a:r>
          </a:p>
          <a:p>
            <a:pPr marL="285750" indent="-285750">
              <a:buFontTx/>
              <a:buChar char="-"/>
            </a:pPr>
            <a:r>
              <a:rPr lang="nl-NL" sz="1400" dirty="0"/>
              <a:t>Emotioneel geheugen &gt; emotie regulatie</a:t>
            </a:r>
          </a:p>
        </p:txBody>
      </p:sp>
    </p:spTree>
    <p:extLst>
      <p:ext uri="{BB962C8B-B14F-4D97-AF65-F5344CB8AC3E}">
        <p14:creationId xmlns:p14="http://schemas.microsoft.com/office/powerpoint/2010/main" val="99845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Wat?</a:t>
            </a:r>
          </a:p>
        </p:txBody>
      </p:sp>
      <p:pic>
        <p:nvPicPr>
          <p:cNvPr id="5" name="Tijdelijke aanduiding voor inhoud 4">
            <a:extLst>
              <a:ext uri="{FF2B5EF4-FFF2-40B4-BE49-F238E27FC236}">
                <a16:creationId xmlns:a16="http://schemas.microsoft.com/office/drawing/2014/main" id="{95E6A3F8-D445-DB09-2413-01DACC6902AC}"/>
              </a:ext>
            </a:extLst>
          </p:cNvPr>
          <p:cNvPicPr>
            <a:picLocks noGrp="1" noChangeAspect="1"/>
          </p:cNvPicPr>
          <p:nvPr>
            <p:ph idx="1"/>
          </p:nvPr>
        </p:nvPicPr>
        <p:blipFill>
          <a:blip r:embed="rId3"/>
          <a:stretch>
            <a:fillRect/>
          </a:stretch>
        </p:blipFill>
        <p:spPr>
          <a:xfrm>
            <a:off x="952312" y="1853248"/>
            <a:ext cx="6883006" cy="2682213"/>
          </a:xfrm>
        </p:spPr>
      </p:pic>
      <p:pic>
        <p:nvPicPr>
          <p:cNvPr id="7" name="Afbeelding 6">
            <a:extLst>
              <a:ext uri="{FF2B5EF4-FFF2-40B4-BE49-F238E27FC236}">
                <a16:creationId xmlns:a16="http://schemas.microsoft.com/office/drawing/2014/main" id="{AF1AF1DB-1BCF-DCC4-F68A-EEEB874D7067}"/>
              </a:ext>
            </a:extLst>
          </p:cNvPr>
          <p:cNvPicPr>
            <a:picLocks noChangeAspect="1"/>
          </p:cNvPicPr>
          <p:nvPr/>
        </p:nvPicPr>
        <p:blipFill>
          <a:blip r:embed="rId4"/>
          <a:stretch>
            <a:fillRect/>
          </a:stretch>
        </p:blipFill>
        <p:spPr>
          <a:xfrm>
            <a:off x="6417578" y="3700899"/>
            <a:ext cx="4141234" cy="2010736"/>
          </a:xfrm>
          <a:prstGeom prst="rect">
            <a:avLst/>
          </a:prstGeom>
        </p:spPr>
      </p:pic>
    </p:spTree>
    <p:extLst>
      <p:ext uri="{BB962C8B-B14F-4D97-AF65-F5344CB8AC3E}">
        <p14:creationId xmlns:p14="http://schemas.microsoft.com/office/powerpoint/2010/main" val="255696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Interventies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4" name="Tekstvak 3">
            <a:extLst>
              <a:ext uri="{FF2B5EF4-FFF2-40B4-BE49-F238E27FC236}">
                <a16:creationId xmlns:a16="http://schemas.microsoft.com/office/drawing/2014/main" id="{6A8AFAF5-0421-BBCA-14D6-3AEC43DFBBC9}"/>
              </a:ext>
            </a:extLst>
          </p:cNvPr>
          <p:cNvSpPr txBox="1"/>
          <p:nvPr/>
        </p:nvSpPr>
        <p:spPr>
          <a:xfrm>
            <a:off x="731569" y="1613118"/>
            <a:ext cx="5608383" cy="523220"/>
          </a:xfrm>
          <a:prstGeom prst="rect">
            <a:avLst/>
          </a:prstGeom>
          <a:noFill/>
        </p:spPr>
        <p:txBody>
          <a:bodyPr wrap="square" rtlCol="0">
            <a:spAutoFit/>
          </a:bodyPr>
          <a:lstStyle/>
          <a:p>
            <a:r>
              <a:rPr lang="nl-NL" sz="1400" b="1" dirty="0"/>
              <a:t>Zelf limbisch</a:t>
            </a:r>
          </a:p>
          <a:p>
            <a:pPr marL="285750" indent="-285750">
              <a:buFontTx/>
              <a:buChar char="-"/>
            </a:pPr>
            <a:endParaRPr lang="nl-NL" sz="1400" dirty="0"/>
          </a:p>
        </p:txBody>
      </p:sp>
    </p:spTree>
    <p:extLst>
      <p:ext uri="{BB962C8B-B14F-4D97-AF65-F5344CB8AC3E}">
        <p14:creationId xmlns:p14="http://schemas.microsoft.com/office/powerpoint/2010/main" val="253617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Interventies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4" name="Tekstvak 3">
            <a:extLst>
              <a:ext uri="{FF2B5EF4-FFF2-40B4-BE49-F238E27FC236}">
                <a16:creationId xmlns:a16="http://schemas.microsoft.com/office/drawing/2014/main" id="{6A8AFAF5-0421-BBCA-14D6-3AEC43DFBBC9}"/>
              </a:ext>
            </a:extLst>
          </p:cNvPr>
          <p:cNvSpPr txBox="1"/>
          <p:nvPr/>
        </p:nvSpPr>
        <p:spPr>
          <a:xfrm>
            <a:off x="731569" y="1613118"/>
            <a:ext cx="5608383" cy="1815882"/>
          </a:xfrm>
          <a:prstGeom prst="rect">
            <a:avLst/>
          </a:prstGeom>
          <a:noFill/>
        </p:spPr>
        <p:txBody>
          <a:bodyPr wrap="square" rtlCol="0">
            <a:spAutoFit/>
          </a:bodyPr>
          <a:lstStyle/>
          <a:p>
            <a:r>
              <a:rPr lang="nl-NL" sz="1400" b="1" dirty="0"/>
              <a:t>Zelf limbisch</a:t>
            </a:r>
          </a:p>
          <a:p>
            <a:pPr marL="285750" indent="-285750">
              <a:buFontTx/>
              <a:buChar char="-"/>
            </a:pPr>
            <a:r>
              <a:rPr lang="nl-NL" sz="1400" dirty="0"/>
              <a:t>Droge mond</a:t>
            </a:r>
          </a:p>
          <a:p>
            <a:pPr marL="285750" indent="-285750">
              <a:buFontTx/>
              <a:buChar char="-"/>
            </a:pPr>
            <a:r>
              <a:rPr lang="nl-NL" sz="1400" dirty="0"/>
              <a:t>Motorische onrust (wiebelen)</a:t>
            </a:r>
          </a:p>
          <a:p>
            <a:pPr marL="285750" indent="-285750">
              <a:buFontTx/>
              <a:buChar char="-"/>
            </a:pPr>
            <a:r>
              <a:rPr lang="nl-NL" sz="1400" dirty="0"/>
              <a:t>Transpireren</a:t>
            </a:r>
          </a:p>
          <a:p>
            <a:pPr marL="285750" indent="-285750">
              <a:buFontTx/>
              <a:buChar char="-"/>
            </a:pPr>
            <a:r>
              <a:rPr lang="nl-NL" sz="1400" dirty="0"/>
              <a:t>Ademen via de borst</a:t>
            </a:r>
          </a:p>
          <a:p>
            <a:pPr marL="285750" indent="-285750">
              <a:buFontTx/>
              <a:buChar char="-"/>
            </a:pPr>
            <a:r>
              <a:rPr lang="nl-NL" sz="1400" dirty="0"/>
              <a:t>Vaker moeten plassen</a:t>
            </a:r>
          </a:p>
          <a:p>
            <a:pPr marL="285750" indent="-285750">
              <a:buFontTx/>
              <a:buChar char="-"/>
            </a:pPr>
            <a:r>
              <a:rPr lang="nl-NL" sz="1400" dirty="0"/>
              <a:t>Rode vlekken in het gezicht en hals</a:t>
            </a:r>
          </a:p>
          <a:p>
            <a:pPr marL="285750" indent="-285750">
              <a:buFontTx/>
              <a:buChar char="-"/>
            </a:pPr>
            <a:endParaRPr lang="nl-NL" sz="1400" dirty="0"/>
          </a:p>
        </p:txBody>
      </p:sp>
      <p:sp>
        <p:nvSpPr>
          <p:cNvPr id="6" name="Tekstvak 5">
            <a:extLst>
              <a:ext uri="{FF2B5EF4-FFF2-40B4-BE49-F238E27FC236}">
                <a16:creationId xmlns:a16="http://schemas.microsoft.com/office/drawing/2014/main" id="{11AABDE3-19E0-CF7C-59B5-393D986F8437}"/>
              </a:ext>
            </a:extLst>
          </p:cNvPr>
          <p:cNvSpPr txBox="1"/>
          <p:nvPr/>
        </p:nvSpPr>
        <p:spPr>
          <a:xfrm>
            <a:off x="5122683" y="1320243"/>
            <a:ext cx="3662394" cy="2246769"/>
          </a:xfrm>
          <a:prstGeom prst="rect">
            <a:avLst/>
          </a:prstGeom>
          <a:noFill/>
        </p:spPr>
        <p:txBody>
          <a:bodyPr wrap="square" rtlCol="0">
            <a:spAutoFit/>
          </a:bodyPr>
          <a:lstStyle/>
          <a:p>
            <a:pPr marL="285750" indent="-285750">
              <a:buFontTx/>
              <a:buChar char="-"/>
            </a:pPr>
            <a:endParaRPr lang="nl-NL" sz="1400" dirty="0"/>
          </a:p>
          <a:p>
            <a:r>
              <a:rPr lang="nl-NL" sz="1400" dirty="0"/>
              <a:t>Buikademhaling </a:t>
            </a:r>
          </a:p>
          <a:p>
            <a:pPr marL="285750" indent="-285750">
              <a:buFontTx/>
              <a:buChar char="-"/>
            </a:pPr>
            <a:r>
              <a:rPr lang="nl-NL" sz="1400" dirty="0"/>
              <a:t>Je komt automatisch tot rust – terug naar de cortex</a:t>
            </a:r>
          </a:p>
          <a:p>
            <a:pPr marL="285750" indent="-285750">
              <a:buFontTx/>
              <a:buChar char="-"/>
            </a:pPr>
            <a:r>
              <a:rPr lang="nl-NL" sz="1400" dirty="0"/>
              <a:t>Alfa hersengolven </a:t>
            </a:r>
          </a:p>
          <a:p>
            <a:pPr marL="742950" lvl="1" indent="-285750">
              <a:buFontTx/>
              <a:buChar char="-"/>
            </a:pPr>
            <a:r>
              <a:rPr lang="nl-NL" sz="1400" dirty="0"/>
              <a:t>Creatief in het bedenken van oplossingen</a:t>
            </a:r>
          </a:p>
          <a:p>
            <a:pPr marL="742950" lvl="1" indent="-285750">
              <a:buFontTx/>
              <a:buChar char="-"/>
            </a:pPr>
            <a:r>
              <a:rPr lang="nl-NL" sz="1400" dirty="0"/>
              <a:t>Worden overgenomen door omgeving                                                                                                                                                                                                                                                                                                                                                                                                                                                                                                                                                                                                                                                                                                                                                                                                                                                                                                                                                                                                                              </a:t>
            </a:r>
          </a:p>
          <a:p>
            <a:pPr marL="285750" indent="-285750">
              <a:buFontTx/>
              <a:buChar char="-"/>
            </a:pPr>
            <a:endParaRPr lang="nl-NL" sz="1400" dirty="0"/>
          </a:p>
        </p:txBody>
      </p:sp>
      <p:sp>
        <p:nvSpPr>
          <p:cNvPr id="15" name="Pijl: rechts 14">
            <a:extLst>
              <a:ext uri="{FF2B5EF4-FFF2-40B4-BE49-F238E27FC236}">
                <a16:creationId xmlns:a16="http://schemas.microsoft.com/office/drawing/2014/main" id="{F58CE272-24D8-5E2C-09AD-BFAF73DA03A4}"/>
              </a:ext>
            </a:extLst>
          </p:cNvPr>
          <p:cNvSpPr/>
          <p:nvPr/>
        </p:nvSpPr>
        <p:spPr>
          <a:xfrm>
            <a:off x="4101546" y="21461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94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Interventies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4" name="Tekstvak 3">
            <a:extLst>
              <a:ext uri="{FF2B5EF4-FFF2-40B4-BE49-F238E27FC236}">
                <a16:creationId xmlns:a16="http://schemas.microsoft.com/office/drawing/2014/main" id="{6A8AFAF5-0421-BBCA-14D6-3AEC43DFBBC9}"/>
              </a:ext>
            </a:extLst>
          </p:cNvPr>
          <p:cNvSpPr txBox="1"/>
          <p:nvPr/>
        </p:nvSpPr>
        <p:spPr>
          <a:xfrm>
            <a:off x="731569" y="1613118"/>
            <a:ext cx="5608383" cy="1815882"/>
          </a:xfrm>
          <a:prstGeom prst="rect">
            <a:avLst/>
          </a:prstGeom>
          <a:noFill/>
        </p:spPr>
        <p:txBody>
          <a:bodyPr wrap="square" rtlCol="0">
            <a:spAutoFit/>
          </a:bodyPr>
          <a:lstStyle/>
          <a:p>
            <a:r>
              <a:rPr lang="nl-NL" sz="1400" b="1" dirty="0"/>
              <a:t>Zelf limbisch</a:t>
            </a:r>
          </a:p>
          <a:p>
            <a:pPr marL="285750" indent="-285750">
              <a:buFontTx/>
              <a:buChar char="-"/>
            </a:pPr>
            <a:r>
              <a:rPr lang="nl-NL" sz="1400" dirty="0"/>
              <a:t>Droge mond</a:t>
            </a:r>
          </a:p>
          <a:p>
            <a:pPr marL="285750" indent="-285750">
              <a:buFontTx/>
              <a:buChar char="-"/>
            </a:pPr>
            <a:r>
              <a:rPr lang="nl-NL" sz="1400" dirty="0"/>
              <a:t>Motorische onrust (wiebelen)</a:t>
            </a:r>
          </a:p>
          <a:p>
            <a:pPr marL="285750" indent="-285750">
              <a:buFontTx/>
              <a:buChar char="-"/>
            </a:pPr>
            <a:r>
              <a:rPr lang="nl-NL" sz="1400" dirty="0"/>
              <a:t>Transpireren</a:t>
            </a:r>
          </a:p>
          <a:p>
            <a:pPr marL="285750" indent="-285750">
              <a:buFontTx/>
              <a:buChar char="-"/>
            </a:pPr>
            <a:r>
              <a:rPr lang="nl-NL" sz="1400" dirty="0"/>
              <a:t>Ademen via de borst</a:t>
            </a:r>
          </a:p>
          <a:p>
            <a:pPr marL="285750" indent="-285750">
              <a:buFontTx/>
              <a:buChar char="-"/>
            </a:pPr>
            <a:r>
              <a:rPr lang="nl-NL" sz="1400" dirty="0"/>
              <a:t>Vaker moeten plassen</a:t>
            </a:r>
          </a:p>
          <a:p>
            <a:pPr marL="285750" indent="-285750">
              <a:buFontTx/>
              <a:buChar char="-"/>
            </a:pPr>
            <a:r>
              <a:rPr lang="nl-NL" sz="1400" dirty="0"/>
              <a:t>Rode vlekken in het gezicht en hals</a:t>
            </a:r>
          </a:p>
          <a:p>
            <a:pPr marL="285750" indent="-285750">
              <a:buFontTx/>
              <a:buChar char="-"/>
            </a:pPr>
            <a:endParaRPr lang="nl-NL" sz="1400" dirty="0"/>
          </a:p>
        </p:txBody>
      </p:sp>
      <p:sp>
        <p:nvSpPr>
          <p:cNvPr id="6" name="Tekstvak 5">
            <a:extLst>
              <a:ext uri="{FF2B5EF4-FFF2-40B4-BE49-F238E27FC236}">
                <a16:creationId xmlns:a16="http://schemas.microsoft.com/office/drawing/2014/main" id="{11AABDE3-19E0-CF7C-59B5-393D986F8437}"/>
              </a:ext>
            </a:extLst>
          </p:cNvPr>
          <p:cNvSpPr txBox="1"/>
          <p:nvPr/>
        </p:nvSpPr>
        <p:spPr>
          <a:xfrm>
            <a:off x="5122683" y="1320243"/>
            <a:ext cx="3662394" cy="2246769"/>
          </a:xfrm>
          <a:prstGeom prst="rect">
            <a:avLst/>
          </a:prstGeom>
          <a:noFill/>
        </p:spPr>
        <p:txBody>
          <a:bodyPr wrap="square" rtlCol="0">
            <a:spAutoFit/>
          </a:bodyPr>
          <a:lstStyle/>
          <a:p>
            <a:pPr marL="285750" indent="-285750">
              <a:buFontTx/>
              <a:buChar char="-"/>
            </a:pPr>
            <a:endParaRPr lang="nl-NL" sz="1400" dirty="0"/>
          </a:p>
          <a:p>
            <a:r>
              <a:rPr lang="nl-NL" sz="1400" dirty="0"/>
              <a:t>Buikademhaling </a:t>
            </a:r>
          </a:p>
          <a:p>
            <a:pPr marL="285750" indent="-285750">
              <a:buFontTx/>
              <a:buChar char="-"/>
            </a:pPr>
            <a:r>
              <a:rPr lang="nl-NL" sz="1400" dirty="0"/>
              <a:t>Je komt automatisch tot rust – terug naar de cortex</a:t>
            </a:r>
          </a:p>
          <a:p>
            <a:pPr marL="285750" indent="-285750">
              <a:buFontTx/>
              <a:buChar char="-"/>
            </a:pPr>
            <a:r>
              <a:rPr lang="nl-NL" sz="1400" dirty="0"/>
              <a:t>Alfa hersengolven </a:t>
            </a:r>
          </a:p>
          <a:p>
            <a:pPr marL="742950" lvl="1" indent="-285750">
              <a:buFontTx/>
              <a:buChar char="-"/>
            </a:pPr>
            <a:r>
              <a:rPr lang="nl-NL" sz="1400" dirty="0"/>
              <a:t>Creatief in het bedenken van oplossingen</a:t>
            </a:r>
          </a:p>
          <a:p>
            <a:pPr marL="742950" lvl="1" indent="-285750">
              <a:buFontTx/>
              <a:buChar char="-"/>
            </a:pPr>
            <a:r>
              <a:rPr lang="nl-NL" sz="1400" dirty="0"/>
              <a:t>Worden overgenomen door omgeving                                                                                                                                                                                                                                                                                                                                                                                                                                                                                                                                                                                                                                                                                                                                                                                                                                                                                                                                                                                                                              </a:t>
            </a:r>
          </a:p>
          <a:p>
            <a:pPr marL="285750" indent="-285750">
              <a:buFontTx/>
              <a:buChar char="-"/>
            </a:pPr>
            <a:endParaRPr lang="nl-NL" sz="1400" dirty="0"/>
          </a:p>
        </p:txBody>
      </p:sp>
      <p:sp>
        <p:nvSpPr>
          <p:cNvPr id="8" name="Tekstvak 7">
            <a:extLst>
              <a:ext uri="{FF2B5EF4-FFF2-40B4-BE49-F238E27FC236}">
                <a16:creationId xmlns:a16="http://schemas.microsoft.com/office/drawing/2014/main" id="{10D2FCAD-431B-8F68-B467-6A2230518763}"/>
              </a:ext>
            </a:extLst>
          </p:cNvPr>
          <p:cNvSpPr txBox="1"/>
          <p:nvPr/>
        </p:nvSpPr>
        <p:spPr>
          <a:xfrm>
            <a:off x="731569" y="3823036"/>
            <a:ext cx="3566966" cy="523220"/>
          </a:xfrm>
          <a:prstGeom prst="rect">
            <a:avLst/>
          </a:prstGeom>
          <a:noFill/>
        </p:spPr>
        <p:txBody>
          <a:bodyPr wrap="square" rtlCol="0">
            <a:spAutoFit/>
          </a:bodyPr>
          <a:lstStyle/>
          <a:p>
            <a:r>
              <a:rPr lang="nl-NL" sz="1400" b="1" dirty="0"/>
              <a:t>Bij ander</a:t>
            </a:r>
          </a:p>
          <a:p>
            <a:pPr marL="285750" indent="-285750">
              <a:buFontTx/>
              <a:buChar char="-"/>
            </a:pPr>
            <a:endParaRPr lang="nl-NL" sz="1400" dirty="0"/>
          </a:p>
        </p:txBody>
      </p:sp>
      <p:sp>
        <p:nvSpPr>
          <p:cNvPr id="15" name="Pijl: rechts 14">
            <a:extLst>
              <a:ext uri="{FF2B5EF4-FFF2-40B4-BE49-F238E27FC236}">
                <a16:creationId xmlns:a16="http://schemas.microsoft.com/office/drawing/2014/main" id="{F58CE272-24D8-5E2C-09AD-BFAF73DA03A4}"/>
              </a:ext>
            </a:extLst>
          </p:cNvPr>
          <p:cNvSpPr/>
          <p:nvPr/>
        </p:nvSpPr>
        <p:spPr>
          <a:xfrm>
            <a:off x="4101546" y="21461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8793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Interventies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4" name="Tekstvak 3">
            <a:extLst>
              <a:ext uri="{FF2B5EF4-FFF2-40B4-BE49-F238E27FC236}">
                <a16:creationId xmlns:a16="http://schemas.microsoft.com/office/drawing/2014/main" id="{6A8AFAF5-0421-BBCA-14D6-3AEC43DFBBC9}"/>
              </a:ext>
            </a:extLst>
          </p:cNvPr>
          <p:cNvSpPr txBox="1"/>
          <p:nvPr/>
        </p:nvSpPr>
        <p:spPr>
          <a:xfrm>
            <a:off x="731569" y="1613118"/>
            <a:ext cx="5608383" cy="1815882"/>
          </a:xfrm>
          <a:prstGeom prst="rect">
            <a:avLst/>
          </a:prstGeom>
          <a:noFill/>
        </p:spPr>
        <p:txBody>
          <a:bodyPr wrap="square" rtlCol="0">
            <a:spAutoFit/>
          </a:bodyPr>
          <a:lstStyle/>
          <a:p>
            <a:r>
              <a:rPr lang="nl-NL" sz="1400" b="1" dirty="0"/>
              <a:t>Zelf limbisch</a:t>
            </a:r>
          </a:p>
          <a:p>
            <a:pPr marL="285750" indent="-285750">
              <a:buFontTx/>
              <a:buChar char="-"/>
            </a:pPr>
            <a:r>
              <a:rPr lang="nl-NL" sz="1400" dirty="0"/>
              <a:t>Droge mond</a:t>
            </a:r>
          </a:p>
          <a:p>
            <a:pPr marL="285750" indent="-285750">
              <a:buFontTx/>
              <a:buChar char="-"/>
            </a:pPr>
            <a:r>
              <a:rPr lang="nl-NL" sz="1400" dirty="0"/>
              <a:t>Motorische onrust (wiebelen)</a:t>
            </a:r>
          </a:p>
          <a:p>
            <a:pPr marL="285750" indent="-285750">
              <a:buFontTx/>
              <a:buChar char="-"/>
            </a:pPr>
            <a:r>
              <a:rPr lang="nl-NL" sz="1400" dirty="0"/>
              <a:t>Transpireren</a:t>
            </a:r>
          </a:p>
          <a:p>
            <a:pPr marL="285750" indent="-285750">
              <a:buFontTx/>
              <a:buChar char="-"/>
            </a:pPr>
            <a:r>
              <a:rPr lang="nl-NL" sz="1400" dirty="0"/>
              <a:t>Ademen via de borst</a:t>
            </a:r>
          </a:p>
          <a:p>
            <a:pPr marL="285750" indent="-285750">
              <a:buFontTx/>
              <a:buChar char="-"/>
            </a:pPr>
            <a:r>
              <a:rPr lang="nl-NL" sz="1400" dirty="0"/>
              <a:t>Vaker moeten plassen</a:t>
            </a:r>
          </a:p>
          <a:p>
            <a:pPr marL="285750" indent="-285750">
              <a:buFontTx/>
              <a:buChar char="-"/>
            </a:pPr>
            <a:r>
              <a:rPr lang="nl-NL" sz="1400" dirty="0"/>
              <a:t>Rode vlekken in het gezicht en hals</a:t>
            </a:r>
          </a:p>
          <a:p>
            <a:pPr marL="285750" indent="-285750">
              <a:buFontTx/>
              <a:buChar char="-"/>
            </a:pPr>
            <a:endParaRPr lang="nl-NL" sz="1400" dirty="0"/>
          </a:p>
        </p:txBody>
      </p:sp>
      <p:sp>
        <p:nvSpPr>
          <p:cNvPr id="6" name="Tekstvak 5">
            <a:extLst>
              <a:ext uri="{FF2B5EF4-FFF2-40B4-BE49-F238E27FC236}">
                <a16:creationId xmlns:a16="http://schemas.microsoft.com/office/drawing/2014/main" id="{11AABDE3-19E0-CF7C-59B5-393D986F8437}"/>
              </a:ext>
            </a:extLst>
          </p:cNvPr>
          <p:cNvSpPr txBox="1"/>
          <p:nvPr/>
        </p:nvSpPr>
        <p:spPr>
          <a:xfrm>
            <a:off x="5122683" y="1320243"/>
            <a:ext cx="3662394" cy="2246769"/>
          </a:xfrm>
          <a:prstGeom prst="rect">
            <a:avLst/>
          </a:prstGeom>
          <a:noFill/>
        </p:spPr>
        <p:txBody>
          <a:bodyPr wrap="square" rtlCol="0">
            <a:spAutoFit/>
          </a:bodyPr>
          <a:lstStyle/>
          <a:p>
            <a:pPr marL="285750" indent="-285750">
              <a:buFontTx/>
              <a:buChar char="-"/>
            </a:pPr>
            <a:endParaRPr lang="nl-NL" sz="1400" dirty="0"/>
          </a:p>
          <a:p>
            <a:r>
              <a:rPr lang="nl-NL" sz="1400" dirty="0"/>
              <a:t>Buikademhaling </a:t>
            </a:r>
          </a:p>
          <a:p>
            <a:pPr marL="285750" indent="-285750">
              <a:buFontTx/>
              <a:buChar char="-"/>
            </a:pPr>
            <a:r>
              <a:rPr lang="nl-NL" sz="1400" dirty="0"/>
              <a:t>Je komt automatisch tot rust – terug naar de cortex</a:t>
            </a:r>
          </a:p>
          <a:p>
            <a:pPr marL="285750" indent="-285750">
              <a:buFontTx/>
              <a:buChar char="-"/>
            </a:pPr>
            <a:r>
              <a:rPr lang="nl-NL" sz="1400" dirty="0"/>
              <a:t>Alfa hersengolven </a:t>
            </a:r>
          </a:p>
          <a:p>
            <a:pPr marL="742950" lvl="1" indent="-285750">
              <a:buFontTx/>
              <a:buChar char="-"/>
            </a:pPr>
            <a:r>
              <a:rPr lang="nl-NL" sz="1400" dirty="0"/>
              <a:t>Creatief in het bedenken van oplossingen</a:t>
            </a:r>
          </a:p>
          <a:p>
            <a:pPr marL="742950" lvl="1" indent="-285750">
              <a:buFontTx/>
              <a:buChar char="-"/>
            </a:pPr>
            <a:r>
              <a:rPr lang="nl-NL" sz="1400" dirty="0"/>
              <a:t>Worden overgenomen door omgeving                                                                                                                                                                                                                                                                                                                                                                                                                                                                                                                                                                                                                                                                                                                                                                                                                                                                                                                                                                                                                              </a:t>
            </a:r>
          </a:p>
          <a:p>
            <a:pPr marL="285750" indent="-285750">
              <a:buFontTx/>
              <a:buChar char="-"/>
            </a:pPr>
            <a:endParaRPr lang="nl-NL" sz="1400" dirty="0"/>
          </a:p>
        </p:txBody>
      </p:sp>
      <p:sp>
        <p:nvSpPr>
          <p:cNvPr id="8" name="Tekstvak 7">
            <a:extLst>
              <a:ext uri="{FF2B5EF4-FFF2-40B4-BE49-F238E27FC236}">
                <a16:creationId xmlns:a16="http://schemas.microsoft.com/office/drawing/2014/main" id="{10D2FCAD-431B-8F68-B467-6A2230518763}"/>
              </a:ext>
            </a:extLst>
          </p:cNvPr>
          <p:cNvSpPr txBox="1"/>
          <p:nvPr/>
        </p:nvSpPr>
        <p:spPr>
          <a:xfrm>
            <a:off x="731569" y="3823036"/>
            <a:ext cx="3566966" cy="1815882"/>
          </a:xfrm>
          <a:prstGeom prst="rect">
            <a:avLst/>
          </a:prstGeom>
          <a:noFill/>
        </p:spPr>
        <p:txBody>
          <a:bodyPr wrap="square" rtlCol="0">
            <a:spAutoFit/>
          </a:bodyPr>
          <a:lstStyle/>
          <a:p>
            <a:r>
              <a:rPr lang="nl-NL" sz="1400" b="1" dirty="0"/>
              <a:t>Bij ander</a:t>
            </a:r>
          </a:p>
          <a:p>
            <a:pPr marL="285750" indent="-285750">
              <a:buFontTx/>
              <a:buChar char="-"/>
            </a:pPr>
            <a:r>
              <a:rPr lang="nl-NL" sz="1400" dirty="0"/>
              <a:t>Wees empathisch: actief luistern plus knikken</a:t>
            </a:r>
          </a:p>
          <a:p>
            <a:pPr marL="285750" indent="-285750">
              <a:buFontTx/>
              <a:buChar char="-"/>
            </a:pPr>
            <a:r>
              <a:rPr lang="nl-NL" sz="1400" dirty="0"/>
              <a:t>Communiceer non-verbaal: emoties zijn geen feiten</a:t>
            </a:r>
          </a:p>
          <a:p>
            <a:pPr marL="285750" indent="-285750">
              <a:buFontTx/>
              <a:buChar char="-"/>
            </a:pPr>
            <a:r>
              <a:rPr lang="nl-NL" sz="1400" dirty="0"/>
              <a:t>Blijf op de cortex – en zorg ervoor dat je zelf niet limbisch wordt</a:t>
            </a:r>
          </a:p>
          <a:p>
            <a:pPr marL="285750" indent="-285750">
              <a:buFontTx/>
              <a:buChar char="-"/>
            </a:pPr>
            <a:endParaRPr lang="nl-NL" sz="1400" dirty="0"/>
          </a:p>
        </p:txBody>
      </p:sp>
      <p:sp>
        <p:nvSpPr>
          <p:cNvPr id="10" name="Tekstvak 9">
            <a:extLst>
              <a:ext uri="{FF2B5EF4-FFF2-40B4-BE49-F238E27FC236}">
                <a16:creationId xmlns:a16="http://schemas.microsoft.com/office/drawing/2014/main" id="{E93BDB34-A728-BDAD-7952-34E149E2CD15}"/>
              </a:ext>
            </a:extLst>
          </p:cNvPr>
          <p:cNvSpPr txBox="1"/>
          <p:nvPr/>
        </p:nvSpPr>
        <p:spPr>
          <a:xfrm>
            <a:off x="5122683" y="3880412"/>
            <a:ext cx="3662394" cy="2031325"/>
          </a:xfrm>
          <a:prstGeom prst="rect">
            <a:avLst/>
          </a:prstGeom>
          <a:noFill/>
        </p:spPr>
        <p:txBody>
          <a:bodyPr wrap="square" rtlCol="0">
            <a:spAutoFit/>
          </a:bodyPr>
          <a:lstStyle/>
          <a:p>
            <a:r>
              <a:rPr lang="nl-NL" sz="1400" b="1" dirty="0"/>
              <a:t>L.I.V.E. attitude</a:t>
            </a:r>
          </a:p>
          <a:p>
            <a:pPr marL="342900" indent="-342900">
              <a:buFont typeface="+mj-lt"/>
              <a:buAutoNum type="arabicPeriod"/>
            </a:pPr>
            <a:r>
              <a:rPr lang="nl-NL" sz="1400" dirty="0"/>
              <a:t>Luisteren – functionele stilte, geuite emotie is zakkende emotie</a:t>
            </a:r>
          </a:p>
          <a:p>
            <a:pPr marL="342900" indent="-342900">
              <a:buFont typeface="+mj-lt"/>
              <a:buAutoNum type="arabicPeriod"/>
            </a:pPr>
            <a:r>
              <a:rPr lang="nl-NL" sz="1400" dirty="0"/>
              <a:t>Inzicht – wat zijn de feiten</a:t>
            </a:r>
          </a:p>
          <a:p>
            <a:pPr marL="342900" indent="-342900">
              <a:buFont typeface="+mj-lt"/>
              <a:buAutoNum type="arabicPeriod"/>
            </a:pPr>
            <a:r>
              <a:rPr lang="nl-NL" sz="1400" dirty="0"/>
              <a:t>Verbinding – toon compassie; hersengolven op gelijk niveau</a:t>
            </a:r>
          </a:p>
          <a:p>
            <a:pPr marL="342900" indent="-342900">
              <a:buFont typeface="+mj-lt"/>
              <a:buAutoNum type="arabicPeriod"/>
            </a:pPr>
            <a:r>
              <a:rPr lang="nl-NL" sz="1400" dirty="0"/>
              <a:t>Energie – samen zoeken naar oplossingen</a:t>
            </a:r>
          </a:p>
          <a:p>
            <a:pPr marL="285750" indent="-285750">
              <a:buFontTx/>
              <a:buChar char="-"/>
            </a:pPr>
            <a:endParaRPr lang="nl-NL" sz="1400" dirty="0"/>
          </a:p>
        </p:txBody>
      </p:sp>
      <p:sp>
        <p:nvSpPr>
          <p:cNvPr id="15" name="Pijl: rechts 14">
            <a:extLst>
              <a:ext uri="{FF2B5EF4-FFF2-40B4-BE49-F238E27FC236}">
                <a16:creationId xmlns:a16="http://schemas.microsoft.com/office/drawing/2014/main" id="{F58CE272-24D8-5E2C-09AD-BFAF73DA03A4}"/>
              </a:ext>
            </a:extLst>
          </p:cNvPr>
          <p:cNvSpPr/>
          <p:nvPr/>
        </p:nvSpPr>
        <p:spPr>
          <a:xfrm>
            <a:off x="4101546" y="21461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rechts 15">
            <a:extLst>
              <a:ext uri="{FF2B5EF4-FFF2-40B4-BE49-F238E27FC236}">
                <a16:creationId xmlns:a16="http://schemas.microsoft.com/office/drawing/2014/main" id="{BE7BBDFE-995C-D641-A4BF-3ECA10B382B8}"/>
              </a:ext>
            </a:extLst>
          </p:cNvPr>
          <p:cNvSpPr/>
          <p:nvPr/>
        </p:nvSpPr>
        <p:spPr>
          <a:xfrm>
            <a:off x="4090386" y="44886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3529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Interventies</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4" name="Tekstvak 3">
            <a:extLst>
              <a:ext uri="{FF2B5EF4-FFF2-40B4-BE49-F238E27FC236}">
                <a16:creationId xmlns:a16="http://schemas.microsoft.com/office/drawing/2014/main" id="{6A8AFAF5-0421-BBCA-14D6-3AEC43DFBBC9}"/>
              </a:ext>
            </a:extLst>
          </p:cNvPr>
          <p:cNvSpPr txBox="1"/>
          <p:nvPr/>
        </p:nvSpPr>
        <p:spPr>
          <a:xfrm>
            <a:off x="731569" y="1613118"/>
            <a:ext cx="5608383" cy="1815882"/>
          </a:xfrm>
          <a:prstGeom prst="rect">
            <a:avLst/>
          </a:prstGeom>
          <a:noFill/>
        </p:spPr>
        <p:txBody>
          <a:bodyPr wrap="square" rtlCol="0">
            <a:spAutoFit/>
          </a:bodyPr>
          <a:lstStyle/>
          <a:p>
            <a:r>
              <a:rPr lang="nl-NL" sz="1400" b="1" dirty="0"/>
              <a:t>Zelf limbisch</a:t>
            </a:r>
          </a:p>
          <a:p>
            <a:pPr marL="285750" indent="-285750">
              <a:buFontTx/>
              <a:buChar char="-"/>
            </a:pPr>
            <a:r>
              <a:rPr lang="nl-NL" sz="1400" dirty="0"/>
              <a:t>Droge mond</a:t>
            </a:r>
          </a:p>
          <a:p>
            <a:pPr marL="285750" indent="-285750">
              <a:buFontTx/>
              <a:buChar char="-"/>
            </a:pPr>
            <a:r>
              <a:rPr lang="nl-NL" sz="1400" dirty="0"/>
              <a:t>Motorische onrust (wiebelen)</a:t>
            </a:r>
          </a:p>
          <a:p>
            <a:pPr marL="285750" indent="-285750">
              <a:buFontTx/>
              <a:buChar char="-"/>
            </a:pPr>
            <a:r>
              <a:rPr lang="nl-NL" sz="1400" dirty="0"/>
              <a:t>Transpireren</a:t>
            </a:r>
          </a:p>
          <a:p>
            <a:pPr marL="285750" indent="-285750">
              <a:buFontTx/>
              <a:buChar char="-"/>
            </a:pPr>
            <a:r>
              <a:rPr lang="nl-NL" sz="1400" dirty="0"/>
              <a:t>Ademen via de borst</a:t>
            </a:r>
          </a:p>
          <a:p>
            <a:pPr marL="285750" indent="-285750">
              <a:buFontTx/>
              <a:buChar char="-"/>
            </a:pPr>
            <a:r>
              <a:rPr lang="nl-NL" sz="1400" dirty="0"/>
              <a:t>Vaker moeten plassen</a:t>
            </a:r>
          </a:p>
          <a:p>
            <a:pPr marL="285750" indent="-285750">
              <a:buFontTx/>
              <a:buChar char="-"/>
            </a:pPr>
            <a:r>
              <a:rPr lang="nl-NL" sz="1400" dirty="0"/>
              <a:t>Rode vlekken in het gezicht en hals</a:t>
            </a:r>
          </a:p>
          <a:p>
            <a:pPr marL="285750" indent="-285750">
              <a:buFontTx/>
              <a:buChar char="-"/>
            </a:pPr>
            <a:endParaRPr lang="nl-NL" sz="1400" dirty="0"/>
          </a:p>
        </p:txBody>
      </p:sp>
      <p:sp>
        <p:nvSpPr>
          <p:cNvPr id="6" name="Tekstvak 5">
            <a:extLst>
              <a:ext uri="{FF2B5EF4-FFF2-40B4-BE49-F238E27FC236}">
                <a16:creationId xmlns:a16="http://schemas.microsoft.com/office/drawing/2014/main" id="{11AABDE3-19E0-CF7C-59B5-393D986F8437}"/>
              </a:ext>
            </a:extLst>
          </p:cNvPr>
          <p:cNvSpPr txBox="1"/>
          <p:nvPr/>
        </p:nvSpPr>
        <p:spPr>
          <a:xfrm>
            <a:off x="5122683" y="1320243"/>
            <a:ext cx="3662394" cy="2246769"/>
          </a:xfrm>
          <a:prstGeom prst="rect">
            <a:avLst/>
          </a:prstGeom>
          <a:noFill/>
        </p:spPr>
        <p:txBody>
          <a:bodyPr wrap="square" rtlCol="0">
            <a:spAutoFit/>
          </a:bodyPr>
          <a:lstStyle/>
          <a:p>
            <a:pPr marL="285750" indent="-285750">
              <a:buFontTx/>
              <a:buChar char="-"/>
            </a:pPr>
            <a:endParaRPr lang="nl-NL" sz="1400" dirty="0"/>
          </a:p>
          <a:p>
            <a:r>
              <a:rPr lang="nl-NL" sz="1400" dirty="0"/>
              <a:t>Buikademhaling </a:t>
            </a:r>
          </a:p>
          <a:p>
            <a:pPr marL="285750" indent="-285750">
              <a:buFontTx/>
              <a:buChar char="-"/>
            </a:pPr>
            <a:r>
              <a:rPr lang="nl-NL" sz="1400" dirty="0"/>
              <a:t>Je komt automatisch tot rust – terug naar de cortex</a:t>
            </a:r>
          </a:p>
          <a:p>
            <a:pPr marL="285750" indent="-285750">
              <a:buFontTx/>
              <a:buChar char="-"/>
            </a:pPr>
            <a:r>
              <a:rPr lang="nl-NL" sz="1400" dirty="0"/>
              <a:t>Alfa hersengolven </a:t>
            </a:r>
          </a:p>
          <a:p>
            <a:pPr marL="742950" lvl="1" indent="-285750">
              <a:buFontTx/>
              <a:buChar char="-"/>
            </a:pPr>
            <a:r>
              <a:rPr lang="nl-NL" sz="1400" dirty="0"/>
              <a:t>Creatief in het bedenken van oplossingen</a:t>
            </a:r>
          </a:p>
          <a:p>
            <a:pPr marL="742950" lvl="1" indent="-285750">
              <a:buFontTx/>
              <a:buChar char="-"/>
            </a:pPr>
            <a:r>
              <a:rPr lang="nl-NL" sz="1400" dirty="0"/>
              <a:t>Worden overgenomen door omgeving                                                                                                                                                                                                                                                                                                                                                                                                                                                                                                                                                                                                                                                                                                                                                                                                                                                                                                                                                                                                                              </a:t>
            </a:r>
          </a:p>
          <a:p>
            <a:pPr marL="285750" indent="-285750">
              <a:buFontTx/>
              <a:buChar char="-"/>
            </a:pPr>
            <a:endParaRPr lang="nl-NL" sz="1400" dirty="0"/>
          </a:p>
        </p:txBody>
      </p:sp>
      <p:sp>
        <p:nvSpPr>
          <p:cNvPr id="8" name="Tekstvak 7">
            <a:extLst>
              <a:ext uri="{FF2B5EF4-FFF2-40B4-BE49-F238E27FC236}">
                <a16:creationId xmlns:a16="http://schemas.microsoft.com/office/drawing/2014/main" id="{10D2FCAD-431B-8F68-B467-6A2230518763}"/>
              </a:ext>
            </a:extLst>
          </p:cNvPr>
          <p:cNvSpPr txBox="1"/>
          <p:nvPr/>
        </p:nvSpPr>
        <p:spPr>
          <a:xfrm>
            <a:off x="731569" y="3823036"/>
            <a:ext cx="3566966" cy="1815882"/>
          </a:xfrm>
          <a:prstGeom prst="rect">
            <a:avLst/>
          </a:prstGeom>
          <a:noFill/>
        </p:spPr>
        <p:txBody>
          <a:bodyPr wrap="square" rtlCol="0">
            <a:spAutoFit/>
          </a:bodyPr>
          <a:lstStyle/>
          <a:p>
            <a:r>
              <a:rPr lang="nl-NL" sz="1400" b="1" dirty="0"/>
              <a:t>Bij ander</a:t>
            </a:r>
          </a:p>
          <a:p>
            <a:pPr marL="285750" indent="-285750">
              <a:buFontTx/>
              <a:buChar char="-"/>
            </a:pPr>
            <a:r>
              <a:rPr lang="nl-NL" sz="1400" dirty="0"/>
              <a:t>Wees empathisch: actief luistern plus knikken</a:t>
            </a:r>
          </a:p>
          <a:p>
            <a:pPr marL="285750" indent="-285750">
              <a:buFontTx/>
              <a:buChar char="-"/>
            </a:pPr>
            <a:r>
              <a:rPr lang="nl-NL" sz="1400" dirty="0"/>
              <a:t>Communiceer non-verbaal: emoties zijn geen feiten</a:t>
            </a:r>
          </a:p>
          <a:p>
            <a:pPr marL="285750" indent="-285750">
              <a:buFontTx/>
              <a:buChar char="-"/>
            </a:pPr>
            <a:r>
              <a:rPr lang="nl-NL" sz="1400" dirty="0"/>
              <a:t>Blijf op de cortex – en zorg ervoor dat je zelf niet limbisch wordt</a:t>
            </a:r>
          </a:p>
          <a:p>
            <a:pPr marL="285750" indent="-285750">
              <a:buFontTx/>
              <a:buChar char="-"/>
            </a:pPr>
            <a:endParaRPr lang="nl-NL" sz="1400" dirty="0"/>
          </a:p>
        </p:txBody>
      </p:sp>
      <p:sp>
        <p:nvSpPr>
          <p:cNvPr id="10" name="Tekstvak 9">
            <a:extLst>
              <a:ext uri="{FF2B5EF4-FFF2-40B4-BE49-F238E27FC236}">
                <a16:creationId xmlns:a16="http://schemas.microsoft.com/office/drawing/2014/main" id="{E93BDB34-A728-BDAD-7952-34E149E2CD15}"/>
              </a:ext>
            </a:extLst>
          </p:cNvPr>
          <p:cNvSpPr txBox="1"/>
          <p:nvPr/>
        </p:nvSpPr>
        <p:spPr>
          <a:xfrm>
            <a:off x="5122683" y="3880412"/>
            <a:ext cx="3662394" cy="2031325"/>
          </a:xfrm>
          <a:prstGeom prst="rect">
            <a:avLst/>
          </a:prstGeom>
          <a:noFill/>
        </p:spPr>
        <p:txBody>
          <a:bodyPr wrap="square" rtlCol="0">
            <a:spAutoFit/>
          </a:bodyPr>
          <a:lstStyle/>
          <a:p>
            <a:r>
              <a:rPr lang="nl-NL" sz="1400" b="1" dirty="0"/>
              <a:t>L.I.V.E. attitude</a:t>
            </a:r>
          </a:p>
          <a:p>
            <a:pPr marL="342900" indent="-342900">
              <a:buFont typeface="+mj-lt"/>
              <a:buAutoNum type="arabicPeriod"/>
            </a:pPr>
            <a:r>
              <a:rPr lang="nl-NL" sz="1400" dirty="0"/>
              <a:t>Luisteren – functionele stilte, geuite emotie is zakkende emotie</a:t>
            </a:r>
          </a:p>
          <a:p>
            <a:pPr marL="342900" indent="-342900">
              <a:buFont typeface="+mj-lt"/>
              <a:buAutoNum type="arabicPeriod"/>
            </a:pPr>
            <a:r>
              <a:rPr lang="nl-NL" sz="1400" dirty="0"/>
              <a:t>Inzicht – wat zijn de feiten</a:t>
            </a:r>
          </a:p>
          <a:p>
            <a:pPr marL="342900" indent="-342900">
              <a:buFont typeface="+mj-lt"/>
              <a:buAutoNum type="arabicPeriod"/>
            </a:pPr>
            <a:r>
              <a:rPr lang="nl-NL" sz="1400" dirty="0"/>
              <a:t>Verbinding – toon compassie; hersengolven op gelijk niveau</a:t>
            </a:r>
          </a:p>
          <a:p>
            <a:pPr marL="342900" indent="-342900">
              <a:buFont typeface="+mj-lt"/>
              <a:buAutoNum type="arabicPeriod"/>
            </a:pPr>
            <a:r>
              <a:rPr lang="nl-NL" sz="1400" dirty="0"/>
              <a:t>Energie – samen zoeken naar oplossingen</a:t>
            </a:r>
          </a:p>
          <a:p>
            <a:pPr marL="285750" indent="-285750">
              <a:buFontTx/>
              <a:buChar char="-"/>
            </a:pPr>
            <a:endParaRPr lang="nl-NL" sz="1400" dirty="0"/>
          </a:p>
        </p:txBody>
      </p:sp>
      <p:sp>
        <p:nvSpPr>
          <p:cNvPr id="11" name="Tekstvak 10">
            <a:extLst>
              <a:ext uri="{FF2B5EF4-FFF2-40B4-BE49-F238E27FC236}">
                <a16:creationId xmlns:a16="http://schemas.microsoft.com/office/drawing/2014/main" id="{90108C63-13D5-82E2-24D8-C3F6918BBB26}"/>
              </a:ext>
            </a:extLst>
          </p:cNvPr>
          <p:cNvSpPr txBox="1"/>
          <p:nvPr/>
        </p:nvSpPr>
        <p:spPr>
          <a:xfrm>
            <a:off x="8990214" y="4095855"/>
            <a:ext cx="2956807" cy="1815882"/>
          </a:xfrm>
          <a:prstGeom prst="rect">
            <a:avLst/>
          </a:prstGeom>
          <a:solidFill>
            <a:schemeClr val="accent1">
              <a:lumMod val="60000"/>
              <a:lumOff val="40000"/>
            </a:schemeClr>
          </a:solidFill>
        </p:spPr>
        <p:txBody>
          <a:bodyPr wrap="square" rtlCol="0">
            <a:spAutoFit/>
          </a:bodyPr>
          <a:lstStyle/>
          <a:p>
            <a:r>
              <a:rPr lang="nl-NL" sz="1400" dirty="0">
                <a:solidFill>
                  <a:schemeClr val="bg2"/>
                </a:solidFill>
              </a:rPr>
              <a:t>Mening vs. feiten</a:t>
            </a:r>
          </a:p>
          <a:p>
            <a:r>
              <a:rPr lang="nl-NL" sz="1400" dirty="0">
                <a:solidFill>
                  <a:schemeClr val="bg2"/>
                </a:solidFill>
              </a:rPr>
              <a:t>“mening is gestolde emotie”</a:t>
            </a:r>
          </a:p>
          <a:p>
            <a:r>
              <a:rPr lang="nl-NL" sz="1400" dirty="0">
                <a:solidFill>
                  <a:schemeClr val="bg2"/>
                </a:solidFill>
              </a:rPr>
              <a:t>Exploreren!</a:t>
            </a:r>
          </a:p>
          <a:p>
            <a:r>
              <a:rPr lang="nl-NL" sz="1400" dirty="0">
                <a:solidFill>
                  <a:schemeClr val="bg2"/>
                </a:solidFill>
              </a:rPr>
              <a:t>Mening vs. standpunt</a:t>
            </a:r>
          </a:p>
          <a:p>
            <a:r>
              <a:rPr lang="nl-NL" sz="1400" dirty="0">
                <a:solidFill>
                  <a:schemeClr val="bg2"/>
                </a:solidFill>
              </a:rPr>
              <a:t>Wel ruimte voor discussie</a:t>
            </a:r>
          </a:p>
          <a:p>
            <a:r>
              <a:rPr lang="nl-NL" sz="1400" dirty="0">
                <a:solidFill>
                  <a:schemeClr val="bg2"/>
                </a:solidFill>
              </a:rPr>
              <a:t>Standpunt = limbisch</a:t>
            </a:r>
          </a:p>
          <a:p>
            <a:r>
              <a:rPr lang="nl-NL" sz="1400" dirty="0" err="1">
                <a:solidFill>
                  <a:schemeClr val="bg2"/>
                </a:solidFill>
              </a:rPr>
              <a:t>Heretiketteren</a:t>
            </a:r>
            <a:r>
              <a:rPr lang="nl-NL" sz="1400" dirty="0">
                <a:solidFill>
                  <a:schemeClr val="bg2"/>
                </a:solidFill>
              </a:rPr>
              <a:t> onjuiste argumenten</a:t>
            </a:r>
          </a:p>
        </p:txBody>
      </p:sp>
      <p:sp>
        <p:nvSpPr>
          <p:cNvPr id="15" name="Pijl: rechts 14">
            <a:extLst>
              <a:ext uri="{FF2B5EF4-FFF2-40B4-BE49-F238E27FC236}">
                <a16:creationId xmlns:a16="http://schemas.microsoft.com/office/drawing/2014/main" id="{F58CE272-24D8-5E2C-09AD-BFAF73DA03A4}"/>
              </a:ext>
            </a:extLst>
          </p:cNvPr>
          <p:cNvSpPr/>
          <p:nvPr/>
        </p:nvSpPr>
        <p:spPr>
          <a:xfrm>
            <a:off x="4101546" y="21461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rechts 15">
            <a:extLst>
              <a:ext uri="{FF2B5EF4-FFF2-40B4-BE49-F238E27FC236}">
                <a16:creationId xmlns:a16="http://schemas.microsoft.com/office/drawing/2014/main" id="{BE7BBDFE-995C-D641-A4BF-3ECA10B382B8}"/>
              </a:ext>
            </a:extLst>
          </p:cNvPr>
          <p:cNvSpPr/>
          <p:nvPr/>
        </p:nvSpPr>
        <p:spPr>
          <a:xfrm>
            <a:off x="4090386" y="44886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rechts 16">
            <a:extLst>
              <a:ext uri="{FF2B5EF4-FFF2-40B4-BE49-F238E27FC236}">
                <a16:creationId xmlns:a16="http://schemas.microsoft.com/office/drawing/2014/main" id="{71BE5C65-EBA6-87AB-75FF-56946E6577FF}"/>
              </a:ext>
            </a:extLst>
          </p:cNvPr>
          <p:cNvSpPr/>
          <p:nvPr/>
        </p:nvSpPr>
        <p:spPr>
          <a:xfrm>
            <a:off x="8193304" y="4653758"/>
            <a:ext cx="69434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0830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13" name="Afbeelding 12">
            <a:extLst>
              <a:ext uri="{FF2B5EF4-FFF2-40B4-BE49-F238E27FC236}">
                <a16:creationId xmlns:a16="http://schemas.microsoft.com/office/drawing/2014/main" id="{B5C1BB33-26C9-1B39-03FC-C4E31F531617}"/>
              </a:ext>
            </a:extLst>
          </p:cNvPr>
          <p:cNvPicPr>
            <a:picLocks noChangeAspect="1"/>
          </p:cNvPicPr>
          <p:nvPr/>
        </p:nvPicPr>
        <p:blipFill>
          <a:blip r:embed="rId3"/>
          <a:stretch>
            <a:fillRect/>
          </a:stretch>
        </p:blipFill>
        <p:spPr>
          <a:xfrm>
            <a:off x="479525" y="1697362"/>
            <a:ext cx="4019704" cy="2213750"/>
          </a:xfrm>
          <a:prstGeom prst="rect">
            <a:avLst/>
          </a:prstGeom>
        </p:spPr>
      </p:pic>
      <p:pic>
        <p:nvPicPr>
          <p:cNvPr id="17" name="Afbeelding 16">
            <a:extLst>
              <a:ext uri="{FF2B5EF4-FFF2-40B4-BE49-F238E27FC236}">
                <a16:creationId xmlns:a16="http://schemas.microsoft.com/office/drawing/2014/main" id="{91365E12-A9A6-15E1-0456-2370B169B10C}"/>
              </a:ext>
            </a:extLst>
          </p:cNvPr>
          <p:cNvPicPr>
            <a:picLocks noChangeAspect="1"/>
          </p:cNvPicPr>
          <p:nvPr/>
        </p:nvPicPr>
        <p:blipFill>
          <a:blip r:embed="rId4"/>
          <a:stretch>
            <a:fillRect/>
          </a:stretch>
        </p:blipFill>
        <p:spPr>
          <a:xfrm>
            <a:off x="646111" y="4253713"/>
            <a:ext cx="2350883" cy="527832"/>
          </a:xfrm>
          <a:prstGeom prst="rect">
            <a:avLst/>
          </a:prstGeom>
        </p:spPr>
      </p:pic>
      <p:pic>
        <p:nvPicPr>
          <p:cNvPr id="19" name="Afbeelding 18">
            <a:extLst>
              <a:ext uri="{FF2B5EF4-FFF2-40B4-BE49-F238E27FC236}">
                <a16:creationId xmlns:a16="http://schemas.microsoft.com/office/drawing/2014/main" id="{A601F372-8C41-D36A-8AFA-41548D8BB98D}"/>
              </a:ext>
            </a:extLst>
          </p:cNvPr>
          <p:cNvPicPr>
            <a:picLocks noChangeAspect="1"/>
          </p:cNvPicPr>
          <p:nvPr/>
        </p:nvPicPr>
        <p:blipFill>
          <a:blip r:embed="rId5"/>
          <a:stretch>
            <a:fillRect/>
          </a:stretch>
        </p:blipFill>
        <p:spPr>
          <a:xfrm>
            <a:off x="646112" y="5124146"/>
            <a:ext cx="2349296" cy="570662"/>
          </a:xfrm>
          <a:prstGeom prst="rect">
            <a:avLst/>
          </a:prstGeom>
        </p:spPr>
      </p:pic>
      <p:pic>
        <p:nvPicPr>
          <p:cNvPr id="25" name="Tijdelijke aanduiding voor inhoud 9">
            <a:extLst>
              <a:ext uri="{FF2B5EF4-FFF2-40B4-BE49-F238E27FC236}">
                <a16:creationId xmlns:a16="http://schemas.microsoft.com/office/drawing/2014/main" id="{3D64E2A0-4D47-98D5-2147-71BDEA543EA0}"/>
              </a:ext>
            </a:extLst>
          </p:cNvPr>
          <p:cNvPicPr>
            <a:picLocks noGrp="1" noChangeAspect="1"/>
          </p:cNvPicPr>
          <p:nvPr>
            <p:ph idx="1"/>
          </p:nvPr>
        </p:nvPicPr>
        <p:blipFill>
          <a:blip r:embed="rId6"/>
          <a:stretch>
            <a:fillRect/>
          </a:stretch>
        </p:blipFill>
        <p:spPr>
          <a:xfrm>
            <a:off x="646111" y="5917528"/>
            <a:ext cx="2349297" cy="727792"/>
          </a:xfrm>
        </p:spPr>
      </p:pic>
    </p:spTree>
    <p:extLst>
      <p:ext uri="{BB962C8B-B14F-4D97-AF65-F5344CB8AC3E}">
        <p14:creationId xmlns:p14="http://schemas.microsoft.com/office/powerpoint/2010/main" val="60672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13" name="Afbeelding 12">
            <a:extLst>
              <a:ext uri="{FF2B5EF4-FFF2-40B4-BE49-F238E27FC236}">
                <a16:creationId xmlns:a16="http://schemas.microsoft.com/office/drawing/2014/main" id="{B5C1BB33-26C9-1B39-03FC-C4E31F531617}"/>
              </a:ext>
            </a:extLst>
          </p:cNvPr>
          <p:cNvPicPr>
            <a:picLocks noChangeAspect="1"/>
          </p:cNvPicPr>
          <p:nvPr/>
        </p:nvPicPr>
        <p:blipFill>
          <a:blip r:embed="rId3"/>
          <a:stretch>
            <a:fillRect/>
          </a:stretch>
        </p:blipFill>
        <p:spPr>
          <a:xfrm>
            <a:off x="479525" y="1697362"/>
            <a:ext cx="4019704" cy="2213750"/>
          </a:xfrm>
          <a:prstGeom prst="rect">
            <a:avLst/>
          </a:prstGeom>
        </p:spPr>
      </p:pic>
      <p:pic>
        <p:nvPicPr>
          <p:cNvPr id="17" name="Afbeelding 16">
            <a:extLst>
              <a:ext uri="{FF2B5EF4-FFF2-40B4-BE49-F238E27FC236}">
                <a16:creationId xmlns:a16="http://schemas.microsoft.com/office/drawing/2014/main" id="{91365E12-A9A6-15E1-0456-2370B169B10C}"/>
              </a:ext>
            </a:extLst>
          </p:cNvPr>
          <p:cNvPicPr>
            <a:picLocks noChangeAspect="1"/>
          </p:cNvPicPr>
          <p:nvPr/>
        </p:nvPicPr>
        <p:blipFill>
          <a:blip r:embed="rId4"/>
          <a:stretch>
            <a:fillRect/>
          </a:stretch>
        </p:blipFill>
        <p:spPr>
          <a:xfrm>
            <a:off x="646111" y="4253713"/>
            <a:ext cx="2350883" cy="527832"/>
          </a:xfrm>
          <a:prstGeom prst="rect">
            <a:avLst/>
          </a:prstGeom>
        </p:spPr>
      </p:pic>
      <p:pic>
        <p:nvPicPr>
          <p:cNvPr id="19" name="Afbeelding 18">
            <a:extLst>
              <a:ext uri="{FF2B5EF4-FFF2-40B4-BE49-F238E27FC236}">
                <a16:creationId xmlns:a16="http://schemas.microsoft.com/office/drawing/2014/main" id="{A601F372-8C41-D36A-8AFA-41548D8BB98D}"/>
              </a:ext>
            </a:extLst>
          </p:cNvPr>
          <p:cNvPicPr>
            <a:picLocks noChangeAspect="1"/>
          </p:cNvPicPr>
          <p:nvPr/>
        </p:nvPicPr>
        <p:blipFill>
          <a:blip r:embed="rId5"/>
          <a:stretch>
            <a:fillRect/>
          </a:stretch>
        </p:blipFill>
        <p:spPr>
          <a:xfrm>
            <a:off x="646112" y="5124146"/>
            <a:ext cx="2349296" cy="570662"/>
          </a:xfrm>
          <a:prstGeom prst="rect">
            <a:avLst/>
          </a:prstGeom>
        </p:spPr>
      </p:pic>
      <p:pic>
        <p:nvPicPr>
          <p:cNvPr id="25" name="Tijdelijke aanduiding voor inhoud 9">
            <a:extLst>
              <a:ext uri="{FF2B5EF4-FFF2-40B4-BE49-F238E27FC236}">
                <a16:creationId xmlns:a16="http://schemas.microsoft.com/office/drawing/2014/main" id="{3D64E2A0-4D47-98D5-2147-71BDEA543EA0}"/>
              </a:ext>
            </a:extLst>
          </p:cNvPr>
          <p:cNvPicPr>
            <a:picLocks noGrp="1" noChangeAspect="1"/>
          </p:cNvPicPr>
          <p:nvPr>
            <p:ph idx="1"/>
          </p:nvPr>
        </p:nvPicPr>
        <p:blipFill>
          <a:blip r:embed="rId6"/>
          <a:stretch>
            <a:fillRect/>
          </a:stretch>
        </p:blipFill>
        <p:spPr>
          <a:xfrm>
            <a:off x="646111" y="5917528"/>
            <a:ext cx="2349297" cy="727792"/>
          </a:xfrm>
        </p:spPr>
      </p:pic>
      <p:sp>
        <p:nvSpPr>
          <p:cNvPr id="26" name="Tekstvak 25">
            <a:extLst>
              <a:ext uri="{FF2B5EF4-FFF2-40B4-BE49-F238E27FC236}">
                <a16:creationId xmlns:a16="http://schemas.microsoft.com/office/drawing/2014/main" id="{D2BDB322-8BE2-5A5B-20E9-FA9EBCC16A43}"/>
              </a:ext>
            </a:extLst>
          </p:cNvPr>
          <p:cNvSpPr txBox="1"/>
          <p:nvPr/>
        </p:nvSpPr>
        <p:spPr>
          <a:xfrm>
            <a:off x="5189295" y="1626890"/>
            <a:ext cx="4933951" cy="5262979"/>
          </a:xfrm>
          <a:prstGeom prst="rect">
            <a:avLst/>
          </a:prstGeom>
          <a:noFill/>
        </p:spPr>
        <p:txBody>
          <a:bodyPr wrap="square" rtlCol="0">
            <a:spAutoFit/>
          </a:bodyPr>
          <a:lstStyle/>
          <a:p>
            <a:r>
              <a:rPr lang="nl-NL" sz="1400" b="1" dirty="0"/>
              <a:t>Vragenlijst</a:t>
            </a:r>
          </a:p>
          <a:p>
            <a:pPr marL="342900" indent="-342900">
              <a:buFont typeface="+mj-lt"/>
              <a:buAutoNum type="arabicPeriod"/>
            </a:pPr>
            <a:r>
              <a:rPr lang="nl-NL" sz="1400" dirty="0"/>
              <a:t>ik kom graag snel tot de kern van de zaak</a:t>
            </a:r>
          </a:p>
          <a:p>
            <a:pPr marL="342900" indent="-342900">
              <a:buFont typeface="+mj-lt"/>
              <a:buAutoNum type="arabicPeriod"/>
            </a:pPr>
            <a:r>
              <a:rPr lang="nl-NL" sz="1400" dirty="0"/>
              <a:t>Ik ben voorzichtig met hoe ik iets zeg</a:t>
            </a:r>
          </a:p>
          <a:p>
            <a:pPr marL="342900" indent="-342900">
              <a:buFont typeface="+mj-lt"/>
              <a:buAutoNum type="arabicPeriod"/>
            </a:pPr>
            <a:r>
              <a:rPr lang="nl-NL" sz="1400" dirty="0"/>
              <a:t>Ik ben altijd duidelijk in wat ik vind</a:t>
            </a:r>
          </a:p>
          <a:p>
            <a:pPr marL="342900" indent="-342900">
              <a:buFont typeface="+mj-lt"/>
              <a:buAutoNum type="arabicPeriod"/>
            </a:pPr>
            <a:r>
              <a:rPr lang="nl-NL" sz="1400" dirty="0"/>
              <a:t>Ik wil graag het allerbeste bereiken</a:t>
            </a:r>
          </a:p>
          <a:p>
            <a:pPr marL="342900" indent="-342900">
              <a:buFont typeface="+mj-lt"/>
              <a:buAutoNum type="arabicPeriod"/>
            </a:pPr>
            <a:r>
              <a:rPr lang="nl-NL" sz="1400" dirty="0"/>
              <a:t>Ik probeer de lieve vrede te handhaven</a:t>
            </a:r>
          </a:p>
          <a:p>
            <a:pPr marL="342900" indent="-342900">
              <a:buFont typeface="+mj-lt"/>
              <a:buAutoNum type="arabicPeriod"/>
            </a:pPr>
            <a:r>
              <a:rPr lang="nl-NL" sz="1400" dirty="0"/>
              <a:t>Ik speel altijd open kaart</a:t>
            </a:r>
          </a:p>
          <a:p>
            <a:pPr marL="342900" indent="-342900">
              <a:buFont typeface="+mj-lt"/>
              <a:buAutoNum type="arabicPeriod"/>
            </a:pPr>
            <a:r>
              <a:rPr lang="nl-NL" sz="1400" dirty="0"/>
              <a:t>Ik ben voor ‘wie niet horen wil moet maar voelen</a:t>
            </a:r>
          </a:p>
          <a:p>
            <a:pPr marL="342900" indent="-342900">
              <a:buFont typeface="+mj-lt"/>
              <a:buAutoNum type="arabicPeriod"/>
            </a:pPr>
            <a:r>
              <a:rPr lang="nl-NL" sz="1400" dirty="0"/>
              <a:t>‘problemen bespreek ik liever niet</a:t>
            </a:r>
          </a:p>
          <a:p>
            <a:pPr marL="342900" indent="-342900">
              <a:buFont typeface="+mj-lt"/>
              <a:buAutoNum type="arabicPeriod"/>
            </a:pPr>
            <a:r>
              <a:rPr lang="nl-NL" sz="1400" dirty="0"/>
              <a:t>Het is vaak beter om bij problemen te doen alsof je neus bloedt</a:t>
            </a:r>
          </a:p>
          <a:p>
            <a:pPr marL="342900" indent="-342900">
              <a:buFont typeface="+mj-lt"/>
              <a:buAutoNum type="arabicPeriod"/>
            </a:pPr>
            <a:r>
              <a:rPr lang="nl-NL" sz="1400" dirty="0"/>
              <a:t>Ik merk dat aanval de beste verdediging is</a:t>
            </a:r>
          </a:p>
          <a:p>
            <a:pPr marL="342900" indent="-342900">
              <a:buFont typeface="+mj-lt"/>
              <a:buAutoNum type="arabicPeriod"/>
            </a:pPr>
            <a:r>
              <a:rPr lang="nl-NL" sz="1400" dirty="0"/>
              <a:t>Ik kan goed mijn poot stijfhouden</a:t>
            </a:r>
          </a:p>
          <a:p>
            <a:pPr marL="342900" indent="-342900">
              <a:buFont typeface="+mj-lt"/>
              <a:buAutoNum type="arabicPeriod"/>
            </a:pPr>
            <a:r>
              <a:rPr lang="nl-NL" sz="1400" dirty="0"/>
              <a:t>Ik gebruik altijd vriendelijke bewoordingen</a:t>
            </a:r>
          </a:p>
          <a:p>
            <a:pPr marL="342900" indent="-342900">
              <a:buFont typeface="+mj-lt"/>
              <a:buAutoNum type="arabicPeriod"/>
            </a:pPr>
            <a:r>
              <a:rPr lang="nl-NL" sz="1400" dirty="0"/>
              <a:t>Ik zal niet direct zeggen waar het op staat</a:t>
            </a:r>
          </a:p>
          <a:p>
            <a:pPr marL="342900" indent="-342900">
              <a:buFont typeface="+mj-lt"/>
              <a:buAutoNum type="arabicPeriod"/>
            </a:pPr>
            <a:r>
              <a:rPr lang="nl-NL" sz="1400" dirty="0"/>
              <a:t>Beter buigen dan barsten is een goede strategie</a:t>
            </a:r>
          </a:p>
          <a:p>
            <a:pPr marL="342900" indent="-342900">
              <a:buFont typeface="+mj-lt"/>
              <a:buAutoNum type="arabicPeriod"/>
            </a:pPr>
            <a:r>
              <a:rPr lang="nl-NL" sz="1400" dirty="0"/>
              <a:t>Ik pak vaak de koe bij de hoorns</a:t>
            </a:r>
          </a:p>
          <a:p>
            <a:pPr marL="342900" indent="-342900">
              <a:buFont typeface="+mj-lt"/>
              <a:buAutoNum type="arabicPeriod"/>
            </a:pPr>
            <a:r>
              <a:rPr lang="nl-NL" sz="1400" dirty="0"/>
              <a:t>Ik bewaar altijd de goede harmonie</a:t>
            </a:r>
          </a:p>
          <a:p>
            <a:pPr marL="342900" indent="-342900">
              <a:buFont typeface="+mj-lt"/>
              <a:buAutoNum type="arabicPeriod"/>
            </a:pPr>
            <a:r>
              <a:rPr lang="nl-NL" sz="1400" dirty="0"/>
              <a:t>Ik leg alle belangen op tafel</a:t>
            </a:r>
          </a:p>
          <a:p>
            <a:pPr marL="342900" indent="-342900">
              <a:buFont typeface="+mj-lt"/>
              <a:buAutoNum type="arabicPeriod"/>
            </a:pPr>
            <a:r>
              <a:rPr lang="nl-NL" sz="1400" dirty="0"/>
              <a:t>Ik laat graag een ander de kastanjes uit het vuur  halen</a:t>
            </a:r>
          </a:p>
          <a:p>
            <a:pPr marL="342900" indent="-342900">
              <a:buFont typeface="+mj-lt"/>
              <a:buAutoNum type="arabicPeriod"/>
            </a:pPr>
            <a:r>
              <a:rPr lang="nl-NL" sz="1400" dirty="0"/>
              <a:t>Ik laat nooit het achterste van mij tong zien</a:t>
            </a:r>
          </a:p>
          <a:p>
            <a:pPr marL="342900" indent="-342900">
              <a:buFont typeface="+mj-lt"/>
              <a:buAutoNum type="arabicPeriod"/>
            </a:pPr>
            <a:r>
              <a:rPr lang="nl-NL" sz="1400" dirty="0"/>
              <a:t>Bij inhoudelijke discussies speel ik het hard</a:t>
            </a:r>
          </a:p>
          <a:p>
            <a:pPr marL="285750" indent="-285750">
              <a:buFontTx/>
              <a:buChar char="-"/>
            </a:pPr>
            <a:endParaRPr lang="nl-NL" sz="1400" dirty="0"/>
          </a:p>
        </p:txBody>
      </p:sp>
      <p:sp>
        <p:nvSpPr>
          <p:cNvPr id="28" name="Tekstvak 27">
            <a:extLst>
              <a:ext uri="{FF2B5EF4-FFF2-40B4-BE49-F238E27FC236}">
                <a16:creationId xmlns:a16="http://schemas.microsoft.com/office/drawing/2014/main" id="{42038DD3-5E6C-A29B-7B95-90FC61A82370}"/>
              </a:ext>
            </a:extLst>
          </p:cNvPr>
          <p:cNvSpPr txBox="1"/>
          <p:nvPr/>
        </p:nvSpPr>
        <p:spPr>
          <a:xfrm>
            <a:off x="9961496" y="1765728"/>
            <a:ext cx="2462082" cy="1231106"/>
          </a:xfrm>
          <a:prstGeom prst="rect">
            <a:avLst/>
          </a:prstGeom>
          <a:noFill/>
        </p:spPr>
        <p:txBody>
          <a:bodyPr wrap="square" rtlCol="0">
            <a:spAutoFit/>
          </a:bodyPr>
          <a:lstStyle/>
          <a:p>
            <a:r>
              <a:rPr lang="nl-NL" sz="1000" b="1" dirty="0"/>
              <a:t>Score</a:t>
            </a:r>
          </a:p>
          <a:p>
            <a:r>
              <a:rPr lang="nl-NL" sz="1000" dirty="0"/>
              <a:t>1 = helemaal niet karakteristiek</a:t>
            </a:r>
          </a:p>
          <a:p>
            <a:r>
              <a:rPr lang="nl-NL" sz="1000" dirty="0"/>
              <a:t>2 = een klein beetje typerend</a:t>
            </a:r>
          </a:p>
          <a:p>
            <a:r>
              <a:rPr lang="nl-NL" sz="1000" dirty="0"/>
              <a:t>3 = er tussenin</a:t>
            </a:r>
          </a:p>
          <a:p>
            <a:r>
              <a:rPr lang="nl-NL" sz="1000" dirty="0"/>
              <a:t>4 = redelijk typerend</a:t>
            </a:r>
          </a:p>
          <a:p>
            <a:r>
              <a:rPr lang="nl-NL" sz="1000" dirty="0"/>
              <a:t>5 = zeer typerend</a:t>
            </a:r>
          </a:p>
          <a:p>
            <a:pPr marL="285750" indent="-285750">
              <a:buFontTx/>
              <a:buChar char="-"/>
            </a:pPr>
            <a:endParaRPr lang="nl-NL" sz="1400" dirty="0"/>
          </a:p>
        </p:txBody>
      </p:sp>
    </p:spTree>
    <p:extLst>
      <p:ext uri="{BB962C8B-B14F-4D97-AF65-F5344CB8AC3E}">
        <p14:creationId xmlns:p14="http://schemas.microsoft.com/office/powerpoint/2010/main" val="264042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13" name="Afbeelding 12">
            <a:extLst>
              <a:ext uri="{FF2B5EF4-FFF2-40B4-BE49-F238E27FC236}">
                <a16:creationId xmlns:a16="http://schemas.microsoft.com/office/drawing/2014/main" id="{B5C1BB33-26C9-1B39-03FC-C4E31F531617}"/>
              </a:ext>
            </a:extLst>
          </p:cNvPr>
          <p:cNvPicPr>
            <a:picLocks noChangeAspect="1"/>
          </p:cNvPicPr>
          <p:nvPr/>
        </p:nvPicPr>
        <p:blipFill>
          <a:blip r:embed="rId3"/>
          <a:stretch>
            <a:fillRect/>
          </a:stretch>
        </p:blipFill>
        <p:spPr>
          <a:xfrm>
            <a:off x="479525" y="1697362"/>
            <a:ext cx="4019704" cy="2213750"/>
          </a:xfrm>
          <a:prstGeom prst="rect">
            <a:avLst/>
          </a:prstGeom>
        </p:spPr>
      </p:pic>
      <p:sp>
        <p:nvSpPr>
          <p:cNvPr id="26" name="Tekstvak 25">
            <a:extLst>
              <a:ext uri="{FF2B5EF4-FFF2-40B4-BE49-F238E27FC236}">
                <a16:creationId xmlns:a16="http://schemas.microsoft.com/office/drawing/2014/main" id="{D2BDB322-8BE2-5A5B-20E9-FA9EBCC16A43}"/>
              </a:ext>
            </a:extLst>
          </p:cNvPr>
          <p:cNvSpPr txBox="1"/>
          <p:nvPr/>
        </p:nvSpPr>
        <p:spPr>
          <a:xfrm>
            <a:off x="5189295" y="1626890"/>
            <a:ext cx="4933951" cy="5262979"/>
          </a:xfrm>
          <a:prstGeom prst="rect">
            <a:avLst/>
          </a:prstGeom>
          <a:noFill/>
        </p:spPr>
        <p:txBody>
          <a:bodyPr wrap="square" rtlCol="0">
            <a:spAutoFit/>
          </a:bodyPr>
          <a:lstStyle/>
          <a:p>
            <a:r>
              <a:rPr lang="nl-NL" sz="1400" b="1" dirty="0"/>
              <a:t>Vragenlijst</a:t>
            </a:r>
          </a:p>
          <a:p>
            <a:pPr marL="342900" indent="-342900">
              <a:buFont typeface="+mj-lt"/>
              <a:buAutoNum type="arabicPeriod"/>
            </a:pPr>
            <a:r>
              <a:rPr lang="nl-NL" sz="1400" dirty="0">
                <a:solidFill>
                  <a:schemeClr val="tx1">
                    <a:lumMod val="65000"/>
                  </a:schemeClr>
                </a:solidFill>
              </a:rPr>
              <a:t>ik kom graag snel tot de kern van de zaak</a:t>
            </a:r>
          </a:p>
          <a:p>
            <a:pPr marL="342900" indent="-342900">
              <a:buFont typeface="+mj-lt"/>
              <a:buAutoNum type="arabicPeriod"/>
            </a:pPr>
            <a:r>
              <a:rPr lang="nl-NL" sz="1400" dirty="0">
                <a:solidFill>
                  <a:schemeClr val="accent1">
                    <a:lumMod val="40000"/>
                    <a:lumOff val="60000"/>
                  </a:schemeClr>
                </a:solidFill>
              </a:rPr>
              <a:t>Ik ben voorzichtig met hoe ik iets zeg</a:t>
            </a:r>
          </a:p>
          <a:p>
            <a:pPr marL="342900" indent="-342900">
              <a:buFont typeface="+mj-lt"/>
              <a:buAutoNum type="arabicPeriod"/>
            </a:pPr>
            <a:r>
              <a:rPr lang="nl-NL" sz="1400" dirty="0">
                <a:solidFill>
                  <a:schemeClr val="tx1">
                    <a:lumMod val="65000"/>
                  </a:schemeClr>
                </a:solidFill>
              </a:rPr>
              <a:t>Ik ben altijd duidelijk in wat ik vind</a:t>
            </a:r>
          </a:p>
          <a:p>
            <a:pPr marL="342900" indent="-342900">
              <a:buFont typeface="+mj-lt"/>
              <a:buAutoNum type="arabicPeriod"/>
            </a:pPr>
            <a:r>
              <a:rPr lang="nl-NL" sz="1400" dirty="0">
                <a:solidFill>
                  <a:schemeClr val="accent3"/>
                </a:solidFill>
              </a:rPr>
              <a:t>Ik wil graag het allerbeste bereiken</a:t>
            </a:r>
          </a:p>
          <a:p>
            <a:pPr marL="342900" indent="-342900">
              <a:buFont typeface="+mj-lt"/>
              <a:buAutoNum type="arabicPeriod"/>
            </a:pPr>
            <a:r>
              <a:rPr lang="nl-NL" sz="1400" dirty="0">
                <a:solidFill>
                  <a:schemeClr val="accent1">
                    <a:lumMod val="40000"/>
                    <a:lumOff val="60000"/>
                  </a:schemeClr>
                </a:solidFill>
              </a:rPr>
              <a:t>Ik probeer de lieve vrede te handhaven</a:t>
            </a:r>
          </a:p>
          <a:p>
            <a:pPr marL="342900" indent="-342900">
              <a:buFont typeface="+mj-lt"/>
              <a:buAutoNum type="arabicPeriod"/>
            </a:pPr>
            <a:r>
              <a:rPr lang="nl-NL" sz="1400" dirty="0">
                <a:solidFill>
                  <a:schemeClr val="tx1">
                    <a:lumMod val="65000"/>
                  </a:schemeClr>
                </a:solidFill>
              </a:rPr>
              <a:t>Ik speel altijd open kaart</a:t>
            </a:r>
          </a:p>
          <a:p>
            <a:pPr marL="342900" indent="-342900">
              <a:buFont typeface="+mj-lt"/>
              <a:buAutoNum type="arabicPeriod"/>
            </a:pPr>
            <a:r>
              <a:rPr lang="nl-NL" sz="1400" dirty="0">
                <a:solidFill>
                  <a:schemeClr val="accent3"/>
                </a:solidFill>
              </a:rPr>
              <a:t>Ik ben voor ‘wie niet horen wil moet maar voelen</a:t>
            </a:r>
          </a:p>
          <a:p>
            <a:pPr marL="342900" indent="-342900">
              <a:buFont typeface="+mj-lt"/>
              <a:buAutoNum type="arabicPeriod"/>
            </a:pPr>
            <a:r>
              <a:rPr lang="nl-NL" sz="1400" dirty="0">
                <a:solidFill>
                  <a:schemeClr val="bg2">
                    <a:lumMod val="20000"/>
                    <a:lumOff val="80000"/>
                  </a:schemeClr>
                </a:solidFill>
              </a:rPr>
              <a:t>‘problemen bespreek ik liever niet</a:t>
            </a:r>
          </a:p>
          <a:p>
            <a:pPr marL="342900" indent="-342900">
              <a:buFont typeface="+mj-lt"/>
              <a:buAutoNum type="arabicPeriod"/>
            </a:pPr>
            <a:r>
              <a:rPr lang="nl-NL" sz="1400" dirty="0">
                <a:solidFill>
                  <a:schemeClr val="bg2">
                    <a:lumMod val="20000"/>
                    <a:lumOff val="80000"/>
                  </a:schemeClr>
                </a:solidFill>
              </a:rPr>
              <a:t>Het is vaak beter om bij problemen te doen alsof je neus bloedt</a:t>
            </a:r>
          </a:p>
          <a:p>
            <a:pPr marL="342900" indent="-342900">
              <a:buFont typeface="+mj-lt"/>
              <a:buAutoNum type="arabicPeriod"/>
            </a:pPr>
            <a:r>
              <a:rPr lang="nl-NL" sz="1400" dirty="0">
                <a:solidFill>
                  <a:schemeClr val="accent3"/>
                </a:solidFill>
              </a:rPr>
              <a:t>Ik merk dat aanval de beste verdediging is</a:t>
            </a:r>
          </a:p>
          <a:p>
            <a:pPr marL="342900" indent="-342900">
              <a:buFont typeface="+mj-lt"/>
              <a:buAutoNum type="arabicPeriod"/>
            </a:pPr>
            <a:r>
              <a:rPr lang="nl-NL" sz="1400" dirty="0">
                <a:solidFill>
                  <a:schemeClr val="accent3"/>
                </a:solidFill>
              </a:rPr>
              <a:t>Ik kan goed mijn poot stijfhouden</a:t>
            </a:r>
          </a:p>
          <a:p>
            <a:pPr marL="342900" indent="-342900">
              <a:buFont typeface="+mj-lt"/>
              <a:buAutoNum type="arabicPeriod"/>
            </a:pPr>
            <a:r>
              <a:rPr lang="nl-NL" sz="1400" dirty="0">
                <a:solidFill>
                  <a:schemeClr val="accent1">
                    <a:lumMod val="40000"/>
                    <a:lumOff val="60000"/>
                  </a:schemeClr>
                </a:solidFill>
              </a:rPr>
              <a:t>Ik gebruik altijd vriendelijke bewoordingen</a:t>
            </a:r>
          </a:p>
          <a:p>
            <a:pPr marL="342900" indent="-342900">
              <a:buFont typeface="+mj-lt"/>
              <a:buAutoNum type="arabicPeriod"/>
            </a:pPr>
            <a:r>
              <a:rPr lang="nl-NL" sz="1400" dirty="0">
                <a:solidFill>
                  <a:schemeClr val="bg2">
                    <a:lumMod val="20000"/>
                    <a:lumOff val="80000"/>
                  </a:schemeClr>
                </a:solidFill>
              </a:rPr>
              <a:t>Ik zal niet direct zeggen waar het op staat</a:t>
            </a:r>
          </a:p>
          <a:p>
            <a:pPr marL="342900" indent="-342900">
              <a:buFont typeface="+mj-lt"/>
              <a:buAutoNum type="arabicPeriod"/>
            </a:pPr>
            <a:r>
              <a:rPr lang="nl-NL" sz="1400" dirty="0">
                <a:solidFill>
                  <a:schemeClr val="accent1">
                    <a:lumMod val="40000"/>
                    <a:lumOff val="60000"/>
                  </a:schemeClr>
                </a:solidFill>
              </a:rPr>
              <a:t>Beter buigen dan barsten is een goede strategie</a:t>
            </a:r>
          </a:p>
          <a:p>
            <a:pPr marL="342900" indent="-342900">
              <a:buFont typeface="+mj-lt"/>
              <a:buAutoNum type="arabicPeriod"/>
            </a:pPr>
            <a:r>
              <a:rPr lang="nl-NL" sz="1400" dirty="0">
                <a:solidFill>
                  <a:schemeClr val="tx1">
                    <a:lumMod val="65000"/>
                  </a:schemeClr>
                </a:solidFill>
              </a:rPr>
              <a:t>Ik pak vaak de koe bij de hoorns</a:t>
            </a:r>
          </a:p>
          <a:p>
            <a:pPr marL="342900" indent="-342900">
              <a:buFont typeface="+mj-lt"/>
              <a:buAutoNum type="arabicPeriod"/>
            </a:pPr>
            <a:r>
              <a:rPr lang="nl-NL" sz="1400" dirty="0">
                <a:solidFill>
                  <a:schemeClr val="accent1">
                    <a:lumMod val="40000"/>
                    <a:lumOff val="60000"/>
                  </a:schemeClr>
                </a:solidFill>
              </a:rPr>
              <a:t>Ik bewaar altijd de goede harmonie</a:t>
            </a:r>
          </a:p>
          <a:p>
            <a:pPr marL="342900" indent="-342900">
              <a:buFont typeface="+mj-lt"/>
              <a:buAutoNum type="arabicPeriod"/>
            </a:pPr>
            <a:r>
              <a:rPr lang="nl-NL" sz="1400" dirty="0">
                <a:solidFill>
                  <a:schemeClr val="tx1">
                    <a:lumMod val="65000"/>
                  </a:schemeClr>
                </a:solidFill>
              </a:rPr>
              <a:t>Ik leg alle belangen op tafel</a:t>
            </a:r>
          </a:p>
          <a:p>
            <a:pPr marL="342900" indent="-342900">
              <a:buFont typeface="+mj-lt"/>
              <a:buAutoNum type="arabicPeriod"/>
            </a:pPr>
            <a:r>
              <a:rPr lang="nl-NL" sz="1400" dirty="0">
                <a:solidFill>
                  <a:schemeClr val="bg2">
                    <a:lumMod val="20000"/>
                    <a:lumOff val="80000"/>
                  </a:schemeClr>
                </a:solidFill>
              </a:rPr>
              <a:t>Ik laat graag een ander de kastanjes uit het vuur  halen</a:t>
            </a:r>
          </a:p>
          <a:p>
            <a:pPr marL="342900" indent="-342900">
              <a:buFont typeface="+mj-lt"/>
              <a:buAutoNum type="arabicPeriod"/>
            </a:pPr>
            <a:r>
              <a:rPr lang="nl-NL" sz="1400" dirty="0">
                <a:solidFill>
                  <a:schemeClr val="bg2">
                    <a:lumMod val="20000"/>
                    <a:lumOff val="80000"/>
                  </a:schemeClr>
                </a:solidFill>
              </a:rPr>
              <a:t>Ik laat nooit het achterste van mij tong zien</a:t>
            </a:r>
          </a:p>
          <a:p>
            <a:pPr marL="342900" indent="-342900">
              <a:buFont typeface="+mj-lt"/>
              <a:buAutoNum type="arabicPeriod"/>
            </a:pPr>
            <a:r>
              <a:rPr lang="nl-NL" sz="1400" dirty="0">
                <a:solidFill>
                  <a:schemeClr val="accent3"/>
                </a:solidFill>
              </a:rPr>
              <a:t>Bij inhoudelijke discussies speel ik het hard</a:t>
            </a:r>
          </a:p>
          <a:p>
            <a:pPr marL="285750" indent="-285750">
              <a:buFontTx/>
              <a:buChar char="-"/>
            </a:pPr>
            <a:endParaRPr lang="nl-NL" sz="1400" dirty="0"/>
          </a:p>
        </p:txBody>
      </p:sp>
      <p:sp>
        <p:nvSpPr>
          <p:cNvPr id="28" name="Tekstvak 27">
            <a:extLst>
              <a:ext uri="{FF2B5EF4-FFF2-40B4-BE49-F238E27FC236}">
                <a16:creationId xmlns:a16="http://schemas.microsoft.com/office/drawing/2014/main" id="{42038DD3-5E6C-A29B-7B95-90FC61A82370}"/>
              </a:ext>
            </a:extLst>
          </p:cNvPr>
          <p:cNvSpPr txBox="1"/>
          <p:nvPr/>
        </p:nvSpPr>
        <p:spPr>
          <a:xfrm>
            <a:off x="9961496" y="1765728"/>
            <a:ext cx="2462082" cy="1231106"/>
          </a:xfrm>
          <a:prstGeom prst="rect">
            <a:avLst/>
          </a:prstGeom>
          <a:noFill/>
        </p:spPr>
        <p:txBody>
          <a:bodyPr wrap="square" rtlCol="0">
            <a:spAutoFit/>
          </a:bodyPr>
          <a:lstStyle/>
          <a:p>
            <a:r>
              <a:rPr lang="nl-NL" sz="1000" b="1" dirty="0"/>
              <a:t>Score</a:t>
            </a:r>
          </a:p>
          <a:p>
            <a:r>
              <a:rPr lang="nl-NL" sz="1000" dirty="0"/>
              <a:t>1 = helemaal niet karakteristiek</a:t>
            </a:r>
          </a:p>
          <a:p>
            <a:r>
              <a:rPr lang="nl-NL" sz="1000" dirty="0"/>
              <a:t>2 = een klein beetje typerend</a:t>
            </a:r>
          </a:p>
          <a:p>
            <a:r>
              <a:rPr lang="nl-NL" sz="1000" dirty="0"/>
              <a:t>3 = er tussenin</a:t>
            </a:r>
          </a:p>
          <a:p>
            <a:r>
              <a:rPr lang="nl-NL" sz="1000" dirty="0"/>
              <a:t>4 = redelijk typerend</a:t>
            </a:r>
          </a:p>
          <a:p>
            <a:r>
              <a:rPr lang="nl-NL" sz="1000" dirty="0"/>
              <a:t>5 = zeer typerend</a:t>
            </a:r>
          </a:p>
          <a:p>
            <a:pPr marL="285750" indent="-285750">
              <a:buFontTx/>
              <a:buChar char="-"/>
            </a:pPr>
            <a:endParaRPr lang="nl-NL" sz="1400" dirty="0"/>
          </a:p>
        </p:txBody>
      </p:sp>
      <p:sp>
        <p:nvSpPr>
          <p:cNvPr id="3" name="Tekstvak 2">
            <a:extLst>
              <a:ext uri="{FF2B5EF4-FFF2-40B4-BE49-F238E27FC236}">
                <a16:creationId xmlns:a16="http://schemas.microsoft.com/office/drawing/2014/main" id="{F633B058-D677-F22F-D19D-5F4104FD8905}"/>
              </a:ext>
            </a:extLst>
          </p:cNvPr>
          <p:cNvSpPr txBox="1"/>
          <p:nvPr/>
        </p:nvSpPr>
        <p:spPr>
          <a:xfrm>
            <a:off x="10138194" y="5784544"/>
            <a:ext cx="1350236" cy="830997"/>
          </a:xfrm>
          <a:prstGeom prst="rect">
            <a:avLst/>
          </a:prstGeom>
          <a:noFill/>
        </p:spPr>
        <p:txBody>
          <a:bodyPr wrap="square" rtlCol="0">
            <a:spAutoFit/>
          </a:bodyPr>
          <a:lstStyle/>
          <a:p>
            <a:r>
              <a:rPr lang="nl-NL" sz="1200" dirty="0">
                <a:solidFill>
                  <a:schemeClr val="accent3"/>
                </a:solidFill>
              </a:rPr>
              <a:t>Vechten</a:t>
            </a:r>
          </a:p>
          <a:p>
            <a:r>
              <a:rPr lang="nl-NL" sz="1200" dirty="0">
                <a:solidFill>
                  <a:schemeClr val="bg2">
                    <a:lumMod val="20000"/>
                    <a:lumOff val="80000"/>
                  </a:schemeClr>
                </a:solidFill>
              </a:rPr>
              <a:t>Vermijden</a:t>
            </a:r>
          </a:p>
          <a:p>
            <a:r>
              <a:rPr lang="nl-NL" sz="1200" dirty="0">
                <a:solidFill>
                  <a:schemeClr val="accent1"/>
                </a:solidFill>
              </a:rPr>
              <a:t>Toegeven</a:t>
            </a:r>
          </a:p>
          <a:p>
            <a:r>
              <a:rPr lang="nl-NL" sz="1200" dirty="0">
                <a:solidFill>
                  <a:schemeClr val="tx1">
                    <a:lumMod val="65000"/>
                  </a:schemeClr>
                </a:solidFill>
              </a:rPr>
              <a:t>Exploreren</a:t>
            </a:r>
          </a:p>
        </p:txBody>
      </p:sp>
    </p:spTree>
    <p:extLst>
      <p:ext uri="{BB962C8B-B14F-4D97-AF65-F5344CB8AC3E}">
        <p14:creationId xmlns:p14="http://schemas.microsoft.com/office/powerpoint/2010/main" val="176243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 - </a:t>
            </a:r>
            <a:r>
              <a:rPr lang="nl-NL" sz="2400" dirty="0"/>
              <a:t>de neurotische triade</a:t>
            </a:r>
          </a:p>
        </p:txBody>
      </p:sp>
      <p:sp>
        <p:nvSpPr>
          <p:cNvPr id="4" name="Tekstvak 3">
            <a:extLst>
              <a:ext uri="{FF2B5EF4-FFF2-40B4-BE49-F238E27FC236}">
                <a16:creationId xmlns:a16="http://schemas.microsoft.com/office/drawing/2014/main" id="{6A8AFAF5-0421-BBCA-14D6-3AEC43DFBBC9}"/>
              </a:ext>
            </a:extLst>
          </p:cNvPr>
          <p:cNvSpPr txBox="1"/>
          <p:nvPr/>
        </p:nvSpPr>
        <p:spPr>
          <a:xfrm>
            <a:off x="2296767" y="1645306"/>
            <a:ext cx="1157052" cy="307777"/>
          </a:xfrm>
          <a:prstGeom prst="rect">
            <a:avLst/>
          </a:prstGeom>
          <a:noFill/>
        </p:spPr>
        <p:txBody>
          <a:bodyPr wrap="square" rtlCol="0">
            <a:spAutoFit/>
          </a:bodyPr>
          <a:lstStyle/>
          <a:p>
            <a:r>
              <a:rPr lang="nl-NL" sz="1400" b="1" dirty="0"/>
              <a:t>Aanklager</a:t>
            </a:r>
          </a:p>
        </p:txBody>
      </p:sp>
      <p:sp>
        <p:nvSpPr>
          <p:cNvPr id="8" name="Tekstvak 7">
            <a:extLst>
              <a:ext uri="{FF2B5EF4-FFF2-40B4-BE49-F238E27FC236}">
                <a16:creationId xmlns:a16="http://schemas.microsoft.com/office/drawing/2014/main" id="{10D2FCAD-431B-8F68-B467-6A2230518763}"/>
              </a:ext>
            </a:extLst>
          </p:cNvPr>
          <p:cNvSpPr txBox="1"/>
          <p:nvPr/>
        </p:nvSpPr>
        <p:spPr>
          <a:xfrm>
            <a:off x="4872863" y="5221999"/>
            <a:ext cx="1174667" cy="307777"/>
          </a:xfrm>
          <a:prstGeom prst="rect">
            <a:avLst/>
          </a:prstGeom>
          <a:noFill/>
        </p:spPr>
        <p:txBody>
          <a:bodyPr wrap="square" rtlCol="0">
            <a:spAutoFit/>
          </a:bodyPr>
          <a:lstStyle/>
          <a:p>
            <a:r>
              <a:rPr lang="nl-NL" sz="1400" b="1" dirty="0"/>
              <a:t>Slachtoffer</a:t>
            </a:r>
          </a:p>
        </p:txBody>
      </p:sp>
      <p:sp>
        <p:nvSpPr>
          <p:cNvPr id="3" name="Tekstvak 2">
            <a:extLst>
              <a:ext uri="{FF2B5EF4-FFF2-40B4-BE49-F238E27FC236}">
                <a16:creationId xmlns:a16="http://schemas.microsoft.com/office/drawing/2014/main" id="{C360EC20-346B-76EE-3389-2714F899DB19}"/>
              </a:ext>
            </a:extLst>
          </p:cNvPr>
          <p:cNvSpPr txBox="1"/>
          <p:nvPr/>
        </p:nvSpPr>
        <p:spPr>
          <a:xfrm>
            <a:off x="7652238" y="1641643"/>
            <a:ext cx="850828" cy="307777"/>
          </a:xfrm>
          <a:prstGeom prst="rect">
            <a:avLst/>
          </a:prstGeom>
          <a:noFill/>
        </p:spPr>
        <p:txBody>
          <a:bodyPr wrap="square" rtlCol="0">
            <a:spAutoFit/>
          </a:bodyPr>
          <a:lstStyle/>
          <a:p>
            <a:r>
              <a:rPr lang="nl-NL" sz="1400" b="1" dirty="0"/>
              <a:t>Redder</a:t>
            </a:r>
          </a:p>
        </p:txBody>
      </p:sp>
      <p:sp>
        <p:nvSpPr>
          <p:cNvPr id="7" name="Gelijkbenige driehoek 6">
            <a:extLst>
              <a:ext uri="{FF2B5EF4-FFF2-40B4-BE49-F238E27FC236}">
                <a16:creationId xmlns:a16="http://schemas.microsoft.com/office/drawing/2014/main" id="{B4872DA1-6F94-FCF3-FC9C-A076BC63BF73}"/>
              </a:ext>
            </a:extLst>
          </p:cNvPr>
          <p:cNvSpPr/>
          <p:nvPr/>
        </p:nvSpPr>
        <p:spPr>
          <a:xfrm rot="10800000">
            <a:off x="3736822" y="2001274"/>
            <a:ext cx="3672382" cy="2990524"/>
          </a:xfrm>
          <a:prstGeom prst="triangl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Rechte verbindingslijn met pijl 26">
            <a:extLst>
              <a:ext uri="{FF2B5EF4-FFF2-40B4-BE49-F238E27FC236}">
                <a16:creationId xmlns:a16="http://schemas.microsoft.com/office/drawing/2014/main" id="{04C6720F-E4A3-BCE0-D4A9-93ED583D1ADB}"/>
              </a:ext>
            </a:extLst>
          </p:cNvPr>
          <p:cNvCxnSpPr>
            <a:cxnSpLocks/>
          </p:cNvCxnSpPr>
          <p:nvPr/>
        </p:nvCxnSpPr>
        <p:spPr>
          <a:xfrm>
            <a:off x="4264263" y="2228116"/>
            <a:ext cx="266504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271B128D-A9CD-33EC-0B23-F5C5CFCB35DE}"/>
              </a:ext>
            </a:extLst>
          </p:cNvPr>
          <p:cNvCxnSpPr>
            <a:cxnSpLocks/>
          </p:cNvCxnSpPr>
          <p:nvPr/>
        </p:nvCxnSpPr>
        <p:spPr>
          <a:xfrm flipH="1">
            <a:off x="5581143" y="2327952"/>
            <a:ext cx="1403685" cy="22241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7BDD836A-374C-AFEB-AF19-4BF5ABF5053A}"/>
              </a:ext>
            </a:extLst>
          </p:cNvPr>
          <p:cNvCxnSpPr>
            <a:cxnSpLocks/>
          </p:cNvCxnSpPr>
          <p:nvPr/>
        </p:nvCxnSpPr>
        <p:spPr>
          <a:xfrm>
            <a:off x="4264263" y="2359207"/>
            <a:ext cx="1275588" cy="21929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428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 - </a:t>
            </a:r>
            <a:r>
              <a:rPr lang="nl-NL" sz="2400" dirty="0"/>
              <a:t>de neurotische triade</a:t>
            </a:r>
          </a:p>
        </p:txBody>
      </p:sp>
      <p:sp>
        <p:nvSpPr>
          <p:cNvPr id="4" name="Tekstvak 3">
            <a:extLst>
              <a:ext uri="{FF2B5EF4-FFF2-40B4-BE49-F238E27FC236}">
                <a16:creationId xmlns:a16="http://schemas.microsoft.com/office/drawing/2014/main" id="{6A8AFAF5-0421-BBCA-14D6-3AEC43DFBBC9}"/>
              </a:ext>
            </a:extLst>
          </p:cNvPr>
          <p:cNvSpPr txBox="1"/>
          <p:nvPr/>
        </p:nvSpPr>
        <p:spPr>
          <a:xfrm>
            <a:off x="2296767" y="1645306"/>
            <a:ext cx="1157052" cy="307777"/>
          </a:xfrm>
          <a:prstGeom prst="rect">
            <a:avLst/>
          </a:prstGeom>
          <a:noFill/>
        </p:spPr>
        <p:txBody>
          <a:bodyPr wrap="square" rtlCol="0">
            <a:spAutoFit/>
          </a:bodyPr>
          <a:lstStyle/>
          <a:p>
            <a:r>
              <a:rPr lang="nl-NL" sz="1400" b="1" dirty="0"/>
              <a:t>Aanklager</a:t>
            </a:r>
          </a:p>
        </p:txBody>
      </p:sp>
      <p:sp>
        <p:nvSpPr>
          <p:cNvPr id="8" name="Tekstvak 7">
            <a:extLst>
              <a:ext uri="{FF2B5EF4-FFF2-40B4-BE49-F238E27FC236}">
                <a16:creationId xmlns:a16="http://schemas.microsoft.com/office/drawing/2014/main" id="{10D2FCAD-431B-8F68-B467-6A2230518763}"/>
              </a:ext>
            </a:extLst>
          </p:cNvPr>
          <p:cNvSpPr txBox="1"/>
          <p:nvPr/>
        </p:nvSpPr>
        <p:spPr>
          <a:xfrm>
            <a:off x="4872863" y="5221999"/>
            <a:ext cx="1174667" cy="307777"/>
          </a:xfrm>
          <a:prstGeom prst="rect">
            <a:avLst/>
          </a:prstGeom>
          <a:noFill/>
        </p:spPr>
        <p:txBody>
          <a:bodyPr wrap="square" rtlCol="0">
            <a:spAutoFit/>
          </a:bodyPr>
          <a:lstStyle/>
          <a:p>
            <a:r>
              <a:rPr lang="nl-NL" sz="1400" b="1" dirty="0"/>
              <a:t>Slachtoffer</a:t>
            </a:r>
          </a:p>
        </p:txBody>
      </p:sp>
      <p:sp>
        <p:nvSpPr>
          <p:cNvPr id="3" name="Tekstvak 2">
            <a:extLst>
              <a:ext uri="{FF2B5EF4-FFF2-40B4-BE49-F238E27FC236}">
                <a16:creationId xmlns:a16="http://schemas.microsoft.com/office/drawing/2014/main" id="{C360EC20-346B-76EE-3389-2714F899DB19}"/>
              </a:ext>
            </a:extLst>
          </p:cNvPr>
          <p:cNvSpPr txBox="1"/>
          <p:nvPr/>
        </p:nvSpPr>
        <p:spPr>
          <a:xfrm>
            <a:off x="7652238" y="1641643"/>
            <a:ext cx="850828" cy="307777"/>
          </a:xfrm>
          <a:prstGeom prst="rect">
            <a:avLst/>
          </a:prstGeom>
          <a:noFill/>
        </p:spPr>
        <p:txBody>
          <a:bodyPr wrap="square" rtlCol="0">
            <a:spAutoFit/>
          </a:bodyPr>
          <a:lstStyle/>
          <a:p>
            <a:r>
              <a:rPr lang="nl-NL" sz="1400" b="1" dirty="0"/>
              <a:t>Redder</a:t>
            </a:r>
          </a:p>
        </p:txBody>
      </p:sp>
      <p:sp>
        <p:nvSpPr>
          <p:cNvPr id="7" name="Gelijkbenige driehoek 6">
            <a:extLst>
              <a:ext uri="{FF2B5EF4-FFF2-40B4-BE49-F238E27FC236}">
                <a16:creationId xmlns:a16="http://schemas.microsoft.com/office/drawing/2014/main" id="{B4872DA1-6F94-FCF3-FC9C-A076BC63BF73}"/>
              </a:ext>
            </a:extLst>
          </p:cNvPr>
          <p:cNvSpPr/>
          <p:nvPr/>
        </p:nvSpPr>
        <p:spPr>
          <a:xfrm rot="10800000">
            <a:off x="3736822" y="2001274"/>
            <a:ext cx="3672382" cy="2990524"/>
          </a:xfrm>
          <a:prstGeom prst="triangl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F4421FA-D0EA-2D0A-CEA7-1A699C1AFD9D}"/>
              </a:ext>
            </a:extLst>
          </p:cNvPr>
          <p:cNvSpPr txBox="1"/>
          <p:nvPr/>
        </p:nvSpPr>
        <p:spPr>
          <a:xfrm>
            <a:off x="2919029" y="2137117"/>
            <a:ext cx="1069579" cy="400110"/>
          </a:xfrm>
          <a:prstGeom prst="rect">
            <a:avLst/>
          </a:prstGeom>
          <a:noFill/>
        </p:spPr>
        <p:txBody>
          <a:bodyPr wrap="square">
            <a:spAutoFit/>
          </a:bodyPr>
          <a:lstStyle/>
          <a:p>
            <a:r>
              <a:rPr lang="nl-NL" sz="1000" i="1" dirty="0"/>
              <a:t>Beschuldigt het slachtoffer</a:t>
            </a:r>
          </a:p>
        </p:txBody>
      </p:sp>
      <p:sp>
        <p:nvSpPr>
          <p:cNvPr id="15" name="Tekstvak 14">
            <a:extLst>
              <a:ext uri="{FF2B5EF4-FFF2-40B4-BE49-F238E27FC236}">
                <a16:creationId xmlns:a16="http://schemas.microsoft.com/office/drawing/2014/main" id="{28ADABAA-E237-D704-5D09-9DB6A257A0B9}"/>
              </a:ext>
            </a:extLst>
          </p:cNvPr>
          <p:cNvSpPr txBox="1"/>
          <p:nvPr/>
        </p:nvSpPr>
        <p:spPr>
          <a:xfrm>
            <a:off x="169419" y="2137117"/>
            <a:ext cx="2749610" cy="830997"/>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Hem/haar treft geen blaam</a:t>
            </a:r>
          </a:p>
          <a:p>
            <a:pPr marL="285750" indent="-285750">
              <a:buFontTx/>
              <a:buChar char="-"/>
            </a:pPr>
            <a:r>
              <a:rPr lang="nl-NL" sz="1200" dirty="0">
                <a:solidFill>
                  <a:schemeClr val="bg2"/>
                </a:solidFill>
              </a:rPr>
              <a:t>Is niet zelf verantwoordelijk</a:t>
            </a:r>
          </a:p>
          <a:p>
            <a:pPr marL="285750" indent="-285750">
              <a:buFontTx/>
              <a:buChar char="-"/>
            </a:pPr>
            <a:r>
              <a:rPr lang="nl-NL" sz="1200" dirty="0">
                <a:solidFill>
                  <a:schemeClr val="bg2"/>
                </a:solidFill>
              </a:rPr>
              <a:t>Voelt zich beter dan de ander</a:t>
            </a:r>
          </a:p>
          <a:p>
            <a:pPr marL="285750" indent="-285750">
              <a:buFontTx/>
              <a:buChar char="-"/>
            </a:pPr>
            <a:r>
              <a:rPr lang="nl-NL" sz="1200" dirty="0">
                <a:solidFill>
                  <a:schemeClr val="bg2"/>
                </a:solidFill>
              </a:rPr>
              <a:t>Houdt anderen op afstand</a:t>
            </a:r>
          </a:p>
        </p:txBody>
      </p:sp>
      <p:sp>
        <p:nvSpPr>
          <p:cNvPr id="20" name="Tekstvak 19">
            <a:extLst>
              <a:ext uri="{FF2B5EF4-FFF2-40B4-BE49-F238E27FC236}">
                <a16:creationId xmlns:a16="http://schemas.microsoft.com/office/drawing/2014/main" id="{BEC4AFA4-2C1E-4BDC-12D1-6BBE81BB292C}"/>
              </a:ext>
            </a:extLst>
          </p:cNvPr>
          <p:cNvSpPr txBox="1"/>
          <p:nvPr/>
        </p:nvSpPr>
        <p:spPr>
          <a:xfrm>
            <a:off x="3736821" y="1486064"/>
            <a:ext cx="1367654" cy="553998"/>
          </a:xfrm>
          <a:prstGeom prst="rect">
            <a:avLst/>
          </a:prstGeom>
          <a:noFill/>
        </p:spPr>
        <p:txBody>
          <a:bodyPr wrap="square">
            <a:spAutoFit/>
          </a:bodyPr>
          <a:lstStyle/>
          <a:p>
            <a:r>
              <a:rPr lang="nl-NL" sz="1000" i="1" dirty="0"/>
              <a:t>Beschuldigt de redder van een slechte aanpak</a:t>
            </a:r>
          </a:p>
        </p:txBody>
      </p:sp>
      <p:cxnSp>
        <p:nvCxnSpPr>
          <p:cNvPr id="27" name="Rechte verbindingslijn met pijl 26">
            <a:extLst>
              <a:ext uri="{FF2B5EF4-FFF2-40B4-BE49-F238E27FC236}">
                <a16:creationId xmlns:a16="http://schemas.microsoft.com/office/drawing/2014/main" id="{04C6720F-E4A3-BCE0-D4A9-93ED583D1ADB}"/>
              </a:ext>
            </a:extLst>
          </p:cNvPr>
          <p:cNvCxnSpPr>
            <a:cxnSpLocks/>
          </p:cNvCxnSpPr>
          <p:nvPr/>
        </p:nvCxnSpPr>
        <p:spPr>
          <a:xfrm>
            <a:off x="4264263" y="2228116"/>
            <a:ext cx="266504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271B128D-A9CD-33EC-0B23-F5C5CFCB35DE}"/>
              </a:ext>
            </a:extLst>
          </p:cNvPr>
          <p:cNvCxnSpPr>
            <a:cxnSpLocks/>
          </p:cNvCxnSpPr>
          <p:nvPr/>
        </p:nvCxnSpPr>
        <p:spPr>
          <a:xfrm flipH="1">
            <a:off x="5581143" y="2327952"/>
            <a:ext cx="1403685" cy="22241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7BDD836A-374C-AFEB-AF19-4BF5ABF5053A}"/>
              </a:ext>
            </a:extLst>
          </p:cNvPr>
          <p:cNvCxnSpPr>
            <a:cxnSpLocks/>
          </p:cNvCxnSpPr>
          <p:nvPr/>
        </p:nvCxnSpPr>
        <p:spPr>
          <a:xfrm>
            <a:off x="4264263" y="2359207"/>
            <a:ext cx="1275588" cy="21929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53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Waarom?</a:t>
            </a:r>
          </a:p>
        </p:txBody>
      </p:sp>
      <p:sp>
        <p:nvSpPr>
          <p:cNvPr id="4" name="Tijdelijke aanduiding voor inhoud 3">
            <a:extLst>
              <a:ext uri="{FF2B5EF4-FFF2-40B4-BE49-F238E27FC236}">
                <a16:creationId xmlns:a16="http://schemas.microsoft.com/office/drawing/2014/main" id="{AF70D629-628F-F77A-7EDE-73168629B1D4}"/>
              </a:ext>
            </a:extLst>
          </p:cNvPr>
          <p:cNvSpPr>
            <a:spLocks noGrp="1"/>
          </p:cNvSpPr>
          <p:nvPr>
            <p:ph idx="1"/>
          </p:nvPr>
        </p:nvSpPr>
        <p:spPr/>
        <p:txBody>
          <a:bodyPr/>
          <a:lstStyle/>
          <a:p>
            <a:r>
              <a:rPr lang="nl-NL" dirty="0"/>
              <a:t>Verdieping mediation vaardigheden</a:t>
            </a:r>
          </a:p>
          <a:p>
            <a:endParaRPr lang="nl-NL" dirty="0"/>
          </a:p>
          <a:p>
            <a:r>
              <a:rPr lang="nl-NL" dirty="0"/>
              <a:t>Interesse in familiebedrijven</a:t>
            </a:r>
          </a:p>
          <a:p>
            <a:pPr lvl="1">
              <a:buFont typeface="Arial" panose="020B0604020202020204" pitchFamily="34" charset="0"/>
              <a:buChar char="•"/>
            </a:pPr>
            <a:r>
              <a:rPr lang="nl-NL" dirty="0"/>
              <a:t>Verkoop</a:t>
            </a:r>
          </a:p>
          <a:p>
            <a:pPr lvl="1">
              <a:buFont typeface="Arial" panose="020B0604020202020204" pitchFamily="34" charset="0"/>
              <a:buChar char="•"/>
            </a:pPr>
            <a:r>
              <a:rPr lang="nl-NL" dirty="0"/>
              <a:t>Waardering</a:t>
            </a:r>
          </a:p>
          <a:p>
            <a:pPr lvl="1">
              <a:buFont typeface="Arial" panose="020B0604020202020204" pitchFamily="34" charset="0"/>
              <a:buChar char="•"/>
            </a:pPr>
            <a:r>
              <a:rPr lang="nl-NL" dirty="0"/>
              <a:t>‘</a:t>
            </a:r>
            <a:r>
              <a:rPr lang="nl-NL" i="1" dirty="0"/>
              <a:t>pre-</a:t>
            </a:r>
            <a:r>
              <a:rPr lang="nl-NL" i="1" dirty="0" err="1"/>
              <a:t>mortum</a:t>
            </a:r>
            <a:r>
              <a:rPr lang="nl-NL" dirty="0"/>
              <a:t>’ nalatenschapsvragen</a:t>
            </a:r>
          </a:p>
          <a:p>
            <a:endParaRPr lang="nl-NL" dirty="0"/>
          </a:p>
          <a:p>
            <a:r>
              <a:rPr lang="nl-NL" dirty="0"/>
              <a:t>Belang van familiesystemen</a:t>
            </a:r>
          </a:p>
          <a:p>
            <a:endParaRPr lang="nl-NL" dirty="0"/>
          </a:p>
        </p:txBody>
      </p:sp>
    </p:spTree>
    <p:extLst>
      <p:ext uri="{BB962C8B-B14F-4D97-AF65-F5344CB8AC3E}">
        <p14:creationId xmlns:p14="http://schemas.microsoft.com/office/powerpoint/2010/main" val="1289820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 - </a:t>
            </a:r>
            <a:r>
              <a:rPr lang="nl-NL" sz="2400" dirty="0"/>
              <a:t>de neurotische triade</a:t>
            </a:r>
          </a:p>
        </p:txBody>
      </p:sp>
      <p:sp>
        <p:nvSpPr>
          <p:cNvPr id="4" name="Tekstvak 3">
            <a:extLst>
              <a:ext uri="{FF2B5EF4-FFF2-40B4-BE49-F238E27FC236}">
                <a16:creationId xmlns:a16="http://schemas.microsoft.com/office/drawing/2014/main" id="{6A8AFAF5-0421-BBCA-14D6-3AEC43DFBBC9}"/>
              </a:ext>
            </a:extLst>
          </p:cNvPr>
          <p:cNvSpPr txBox="1"/>
          <p:nvPr/>
        </p:nvSpPr>
        <p:spPr>
          <a:xfrm>
            <a:off x="2296767" y="1645306"/>
            <a:ext cx="1157052" cy="307777"/>
          </a:xfrm>
          <a:prstGeom prst="rect">
            <a:avLst/>
          </a:prstGeom>
          <a:noFill/>
        </p:spPr>
        <p:txBody>
          <a:bodyPr wrap="square" rtlCol="0">
            <a:spAutoFit/>
          </a:bodyPr>
          <a:lstStyle/>
          <a:p>
            <a:r>
              <a:rPr lang="nl-NL" sz="1400" b="1" dirty="0"/>
              <a:t>Aanklager</a:t>
            </a:r>
          </a:p>
        </p:txBody>
      </p:sp>
      <p:sp>
        <p:nvSpPr>
          <p:cNvPr id="8" name="Tekstvak 7">
            <a:extLst>
              <a:ext uri="{FF2B5EF4-FFF2-40B4-BE49-F238E27FC236}">
                <a16:creationId xmlns:a16="http://schemas.microsoft.com/office/drawing/2014/main" id="{10D2FCAD-431B-8F68-B467-6A2230518763}"/>
              </a:ext>
            </a:extLst>
          </p:cNvPr>
          <p:cNvSpPr txBox="1"/>
          <p:nvPr/>
        </p:nvSpPr>
        <p:spPr>
          <a:xfrm>
            <a:off x="4872863" y="5221999"/>
            <a:ext cx="1174667" cy="307777"/>
          </a:xfrm>
          <a:prstGeom prst="rect">
            <a:avLst/>
          </a:prstGeom>
          <a:noFill/>
        </p:spPr>
        <p:txBody>
          <a:bodyPr wrap="square" rtlCol="0">
            <a:spAutoFit/>
          </a:bodyPr>
          <a:lstStyle/>
          <a:p>
            <a:r>
              <a:rPr lang="nl-NL" sz="1400" b="1" dirty="0"/>
              <a:t>Slachtoffer</a:t>
            </a:r>
          </a:p>
        </p:txBody>
      </p:sp>
      <p:sp>
        <p:nvSpPr>
          <p:cNvPr id="3" name="Tekstvak 2">
            <a:extLst>
              <a:ext uri="{FF2B5EF4-FFF2-40B4-BE49-F238E27FC236}">
                <a16:creationId xmlns:a16="http://schemas.microsoft.com/office/drawing/2014/main" id="{C360EC20-346B-76EE-3389-2714F899DB19}"/>
              </a:ext>
            </a:extLst>
          </p:cNvPr>
          <p:cNvSpPr txBox="1"/>
          <p:nvPr/>
        </p:nvSpPr>
        <p:spPr>
          <a:xfrm>
            <a:off x="7652238" y="1641643"/>
            <a:ext cx="850828" cy="307777"/>
          </a:xfrm>
          <a:prstGeom prst="rect">
            <a:avLst/>
          </a:prstGeom>
          <a:noFill/>
        </p:spPr>
        <p:txBody>
          <a:bodyPr wrap="square" rtlCol="0">
            <a:spAutoFit/>
          </a:bodyPr>
          <a:lstStyle/>
          <a:p>
            <a:r>
              <a:rPr lang="nl-NL" sz="1400" b="1" dirty="0"/>
              <a:t>Redder</a:t>
            </a:r>
          </a:p>
        </p:txBody>
      </p:sp>
      <p:sp>
        <p:nvSpPr>
          <p:cNvPr id="7" name="Gelijkbenige driehoek 6">
            <a:extLst>
              <a:ext uri="{FF2B5EF4-FFF2-40B4-BE49-F238E27FC236}">
                <a16:creationId xmlns:a16="http://schemas.microsoft.com/office/drawing/2014/main" id="{B4872DA1-6F94-FCF3-FC9C-A076BC63BF73}"/>
              </a:ext>
            </a:extLst>
          </p:cNvPr>
          <p:cNvSpPr/>
          <p:nvPr/>
        </p:nvSpPr>
        <p:spPr>
          <a:xfrm rot="10800000">
            <a:off x="3736822" y="2001274"/>
            <a:ext cx="3672382" cy="2990524"/>
          </a:xfrm>
          <a:prstGeom prst="triangl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F4421FA-D0EA-2D0A-CEA7-1A699C1AFD9D}"/>
              </a:ext>
            </a:extLst>
          </p:cNvPr>
          <p:cNvSpPr txBox="1"/>
          <p:nvPr/>
        </p:nvSpPr>
        <p:spPr>
          <a:xfrm>
            <a:off x="2919029" y="2137117"/>
            <a:ext cx="1069579" cy="400110"/>
          </a:xfrm>
          <a:prstGeom prst="rect">
            <a:avLst/>
          </a:prstGeom>
          <a:noFill/>
        </p:spPr>
        <p:txBody>
          <a:bodyPr wrap="square">
            <a:spAutoFit/>
          </a:bodyPr>
          <a:lstStyle/>
          <a:p>
            <a:r>
              <a:rPr lang="nl-NL" sz="1000" i="1" dirty="0"/>
              <a:t>Beschuldigt het slachtoffer</a:t>
            </a:r>
          </a:p>
        </p:txBody>
      </p:sp>
      <p:sp>
        <p:nvSpPr>
          <p:cNvPr id="15" name="Tekstvak 14">
            <a:extLst>
              <a:ext uri="{FF2B5EF4-FFF2-40B4-BE49-F238E27FC236}">
                <a16:creationId xmlns:a16="http://schemas.microsoft.com/office/drawing/2014/main" id="{28ADABAA-E237-D704-5D09-9DB6A257A0B9}"/>
              </a:ext>
            </a:extLst>
          </p:cNvPr>
          <p:cNvSpPr txBox="1"/>
          <p:nvPr/>
        </p:nvSpPr>
        <p:spPr>
          <a:xfrm>
            <a:off x="169419" y="2137117"/>
            <a:ext cx="2749610" cy="830997"/>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Hem/haar treft geen blaam</a:t>
            </a:r>
          </a:p>
          <a:p>
            <a:pPr marL="285750" indent="-285750">
              <a:buFontTx/>
              <a:buChar char="-"/>
            </a:pPr>
            <a:r>
              <a:rPr lang="nl-NL" sz="1200" dirty="0">
                <a:solidFill>
                  <a:schemeClr val="bg2"/>
                </a:solidFill>
              </a:rPr>
              <a:t>Is niet zelf verantwoordelijk</a:t>
            </a:r>
          </a:p>
          <a:p>
            <a:pPr marL="285750" indent="-285750">
              <a:buFontTx/>
              <a:buChar char="-"/>
            </a:pPr>
            <a:r>
              <a:rPr lang="nl-NL" sz="1200" dirty="0">
                <a:solidFill>
                  <a:schemeClr val="bg2"/>
                </a:solidFill>
              </a:rPr>
              <a:t>Voelt zich beter dan de ander</a:t>
            </a:r>
          </a:p>
          <a:p>
            <a:pPr marL="285750" indent="-285750">
              <a:buFontTx/>
              <a:buChar char="-"/>
            </a:pPr>
            <a:r>
              <a:rPr lang="nl-NL" sz="1200" dirty="0">
                <a:solidFill>
                  <a:schemeClr val="bg2"/>
                </a:solidFill>
              </a:rPr>
              <a:t>Houdt anderen op afstand</a:t>
            </a:r>
          </a:p>
        </p:txBody>
      </p:sp>
      <p:sp>
        <p:nvSpPr>
          <p:cNvPr id="17" name="Tekstvak 16">
            <a:extLst>
              <a:ext uri="{FF2B5EF4-FFF2-40B4-BE49-F238E27FC236}">
                <a16:creationId xmlns:a16="http://schemas.microsoft.com/office/drawing/2014/main" id="{3218DF9E-E006-9942-41FA-DEC1DC27527E}"/>
              </a:ext>
            </a:extLst>
          </p:cNvPr>
          <p:cNvSpPr txBox="1"/>
          <p:nvPr/>
        </p:nvSpPr>
        <p:spPr>
          <a:xfrm>
            <a:off x="7367776" y="2097446"/>
            <a:ext cx="1406750" cy="553998"/>
          </a:xfrm>
          <a:prstGeom prst="rect">
            <a:avLst/>
          </a:prstGeom>
          <a:noFill/>
        </p:spPr>
        <p:txBody>
          <a:bodyPr wrap="square">
            <a:spAutoFit/>
          </a:bodyPr>
          <a:lstStyle/>
          <a:p>
            <a:r>
              <a:rPr lang="nl-NL" sz="1000" i="1" dirty="0"/>
              <a:t>Helpt, maar houdt het slachtoffer hulpeloos </a:t>
            </a:r>
          </a:p>
        </p:txBody>
      </p:sp>
      <p:sp>
        <p:nvSpPr>
          <p:cNvPr id="20" name="Tekstvak 19">
            <a:extLst>
              <a:ext uri="{FF2B5EF4-FFF2-40B4-BE49-F238E27FC236}">
                <a16:creationId xmlns:a16="http://schemas.microsoft.com/office/drawing/2014/main" id="{BEC4AFA4-2C1E-4BDC-12D1-6BBE81BB292C}"/>
              </a:ext>
            </a:extLst>
          </p:cNvPr>
          <p:cNvSpPr txBox="1"/>
          <p:nvPr/>
        </p:nvSpPr>
        <p:spPr>
          <a:xfrm>
            <a:off x="3736821" y="1486064"/>
            <a:ext cx="1367654" cy="553998"/>
          </a:xfrm>
          <a:prstGeom prst="rect">
            <a:avLst/>
          </a:prstGeom>
          <a:noFill/>
        </p:spPr>
        <p:txBody>
          <a:bodyPr wrap="square">
            <a:spAutoFit/>
          </a:bodyPr>
          <a:lstStyle/>
          <a:p>
            <a:r>
              <a:rPr lang="nl-NL" sz="1000" i="1" dirty="0"/>
              <a:t>Beschuldigt de redder van een slechte aanpak</a:t>
            </a:r>
          </a:p>
        </p:txBody>
      </p:sp>
      <p:sp>
        <p:nvSpPr>
          <p:cNvPr id="23" name="Tekstvak 22">
            <a:extLst>
              <a:ext uri="{FF2B5EF4-FFF2-40B4-BE49-F238E27FC236}">
                <a16:creationId xmlns:a16="http://schemas.microsoft.com/office/drawing/2014/main" id="{5CC86355-042A-BBB1-F4D4-41161709F5B7}"/>
              </a:ext>
            </a:extLst>
          </p:cNvPr>
          <p:cNvSpPr txBox="1"/>
          <p:nvPr/>
        </p:nvSpPr>
        <p:spPr>
          <a:xfrm>
            <a:off x="6451443" y="1479820"/>
            <a:ext cx="1282501" cy="400110"/>
          </a:xfrm>
          <a:prstGeom prst="rect">
            <a:avLst/>
          </a:prstGeom>
          <a:noFill/>
        </p:spPr>
        <p:txBody>
          <a:bodyPr wrap="square">
            <a:spAutoFit/>
          </a:bodyPr>
          <a:lstStyle/>
          <a:p>
            <a:r>
              <a:rPr lang="nl-NL" sz="1000" i="1" dirty="0"/>
              <a:t>Luistert niet naar de aanklager</a:t>
            </a:r>
          </a:p>
        </p:txBody>
      </p:sp>
      <p:sp>
        <p:nvSpPr>
          <p:cNvPr id="24" name="Tekstvak 23">
            <a:extLst>
              <a:ext uri="{FF2B5EF4-FFF2-40B4-BE49-F238E27FC236}">
                <a16:creationId xmlns:a16="http://schemas.microsoft.com/office/drawing/2014/main" id="{F00A1829-661C-92F6-0290-9894C3F0FC6A}"/>
              </a:ext>
            </a:extLst>
          </p:cNvPr>
          <p:cNvSpPr txBox="1"/>
          <p:nvPr/>
        </p:nvSpPr>
        <p:spPr>
          <a:xfrm>
            <a:off x="8854181" y="2121728"/>
            <a:ext cx="2845011" cy="830997"/>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Maakt zichzelf belangrijk</a:t>
            </a:r>
          </a:p>
          <a:p>
            <a:pPr marL="285750" indent="-285750">
              <a:buFontTx/>
              <a:buChar char="-"/>
            </a:pPr>
            <a:r>
              <a:rPr lang="nl-NL" sz="1200" dirty="0">
                <a:solidFill>
                  <a:schemeClr val="bg2"/>
                </a:solidFill>
              </a:rPr>
              <a:t>Maakt anderen afhankelijk</a:t>
            </a:r>
          </a:p>
          <a:p>
            <a:pPr marL="285750" indent="-285750">
              <a:buFontTx/>
              <a:buChar char="-"/>
            </a:pPr>
            <a:r>
              <a:rPr lang="nl-NL" sz="1200" dirty="0">
                <a:solidFill>
                  <a:schemeClr val="bg2"/>
                </a:solidFill>
              </a:rPr>
              <a:t>Hoeft niet bij zichzelf stil te staan</a:t>
            </a:r>
          </a:p>
          <a:p>
            <a:pPr marL="285750" indent="-285750">
              <a:buFontTx/>
              <a:buChar char="-"/>
            </a:pPr>
            <a:r>
              <a:rPr lang="nl-NL" sz="1200" dirty="0">
                <a:solidFill>
                  <a:schemeClr val="bg2"/>
                </a:solidFill>
              </a:rPr>
              <a:t>Kan laten zien hoe goed hij/zij is</a:t>
            </a:r>
          </a:p>
        </p:txBody>
      </p:sp>
      <p:cxnSp>
        <p:nvCxnSpPr>
          <p:cNvPr id="27" name="Rechte verbindingslijn met pijl 26">
            <a:extLst>
              <a:ext uri="{FF2B5EF4-FFF2-40B4-BE49-F238E27FC236}">
                <a16:creationId xmlns:a16="http://schemas.microsoft.com/office/drawing/2014/main" id="{04C6720F-E4A3-BCE0-D4A9-93ED583D1ADB}"/>
              </a:ext>
            </a:extLst>
          </p:cNvPr>
          <p:cNvCxnSpPr>
            <a:cxnSpLocks/>
          </p:cNvCxnSpPr>
          <p:nvPr/>
        </p:nvCxnSpPr>
        <p:spPr>
          <a:xfrm>
            <a:off x="4264263" y="2228116"/>
            <a:ext cx="266504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271B128D-A9CD-33EC-0B23-F5C5CFCB35DE}"/>
              </a:ext>
            </a:extLst>
          </p:cNvPr>
          <p:cNvCxnSpPr>
            <a:cxnSpLocks/>
          </p:cNvCxnSpPr>
          <p:nvPr/>
        </p:nvCxnSpPr>
        <p:spPr>
          <a:xfrm flipH="1">
            <a:off x="5581143" y="2327952"/>
            <a:ext cx="1403685" cy="22241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7BDD836A-374C-AFEB-AF19-4BF5ABF5053A}"/>
              </a:ext>
            </a:extLst>
          </p:cNvPr>
          <p:cNvCxnSpPr>
            <a:cxnSpLocks/>
          </p:cNvCxnSpPr>
          <p:nvPr/>
        </p:nvCxnSpPr>
        <p:spPr>
          <a:xfrm>
            <a:off x="4264263" y="2359207"/>
            <a:ext cx="1275588" cy="21929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25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Onderhandelen - </a:t>
            </a:r>
            <a:r>
              <a:rPr lang="nl-NL" sz="2400" dirty="0"/>
              <a:t>de neurotische triade</a:t>
            </a:r>
          </a:p>
        </p:txBody>
      </p:sp>
      <p:sp>
        <p:nvSpPr>
          <p:cNvPr id="4" name="Tekstvak 3">
            <a:extLst>
              <a:ext uri="{FF2B5EF4-FFF2-40B4-BE49-F238E27FC236}">
                <a16:creationId xmlns:a16="http://schemas.microsoft.com/office/drawing/2014/main" id="{6A8AFAF5-0421-BBCA-14D6-3AEC43DFBBC9}"/>
              </a:ext>
            </a:extLst>
          </p:cNvPr>
          <p:cNvSpPr txBox="1"/>
          <p:nvPr/>
        </p:nvSpPr>
        <p:spPr>
          <a:xfrm>
            <a:off x="2296767" y="1645306"/>
            <a:ext cx="1157052" cy="307777"/>
          </a:xfrm>
          <a:prstGeom prst="rect">
            <a:avLst/>
          </a:prstGeom>
          <a:noFill/>
        </p:spPr>
        <p:txBody>
          <a:bodyPr wrap="square" rtlCol="0">
            <a:spAutoFit/>
          </a:bodyPr>
          <a:lstStyle/>
          <a:p>
            <a:r>
              <a:rPr lang="nl-NL" sz="1400" b="1" dirty="0"/>
              <a:t>Aanklager</a:t>
            </a:r>
          </a:p>
        </p:txBody>
      </p:sp>
      <p:sp>
        <p:nvSpPr>
          <p:cNvPr id="8" name="Tekstvak 7">
            <a:extLst>
              <a:ext uri="{FF2B5EF4-FFF2-40B4-BE49-F238E27FC236}">
                <a16:creationId xmlns:a16="http://schemas.microsoft.com/office/drawing/2014/main" id="{10D2FCAD-431B-8F68-B467-6A2230518763}"/>
              </a:ext>
            </a:extLst>
          </p:cNvPr>
          <p:cNvSpPr txBox="1"/>
          <p:nvPr/>
        </p:nvSpPr>
        <p:spPr>
          <a:xfrm>
            <a:off x="4872863" y="5221999"/>
            <a:ext cx="1174667" cy="307777"/>
          </a:xfrm>
          <a:prstGeom prst="rect">
            <a:avLst/>
          </a:prstGeom>
          <a:noFill/>
        </p:spPr>
        <p:txBody>
          <a:bodyPr wrap="square" rtlCol="0">
            <a:spAutoFit/>
          </a:bodyPr>
          <a:lstStyle/>
          <a:p>
            <a:r>
              <a:rPr lang="nl-NL" sz="1400" b="1" dirty="0"/>
              <a:t>Slachtoffer</a:t>
            </a:r>
          </a:p>
        </p:txBody>
      </p:sp>
      <p:sp>
        <p:nvSpPr>
          <p:cNvPr id="3" name="Tekstvak 2">
            <a:extLst>
              <a:ext uri="{FF2B5EF4-FFF2-40B4-BE49-F238E27FC236}">
                <a16:creationId xmlns:a16="http://schemas.microsoft.com/office/drawing/2014/main" id="{C360EC20-346B-76EE-3389-2714F899DB19}"/>
              </a:ext>
            </a:extLst>
          </p:cNvPr>
          <p:cNvSpPr txBox="1"/>
          <p:nvPr/>
        </p:nvSpPr>
        <p:spPr>
          <a:xfrm>
            <a:off x="7652238" y="1641643"/>
            <a:ext cx="850828" cy="307777"/>
          </a:xfrm>
          <a:prstGeom prst="rect">
            <a:avLst/>
          </a:prstGeom>
          <a:noFill/>
        </p:spPr>
        <p:txBody>
          <a:bodyPr wrap="square" rtlCol="0">
            <a:spAutoFit/>
          </a:bodyPr>
          <a:lstStyle/>
          <a:p>
            <a:r>
              <a:rPr lang="nl-NL" sz="1400" b="1" dirty="0"/>
              <a:t>Redder</a:t>
            </a:r>
          </a:p>
        </p:txBody>
      </p:sp>
      <p:sp>
        <p:nvSpPr>
          <p:cNvPr id="7" name="Gelijkbenige driehoek 6">
            <a:extLst>
              <a:ext uri="{FF2B5EF4-FFF2-40B4-BE49-F238E27FC236}">
                <a16:creationId xmlns:a16="http://schemas.microsoft.com/office/drawing/2014/main" id="{B4872DA1-6F94-FCF3-FC9C-A076BC63BF73}"/>
              </a:ext>
            </a:extLst>
          </p:cNvPr>
          <p:cNvSpPr/>
          <p:nvPr/>
        </p:nvSpPr>
        <p:spPr>
          <a:xfrm rot="10800000">
            <a:off x="3736822" y="2001274"/>
            <a:ext cx="3672382" cy="2990524"/>
          </a:xfrm>
          <a:prstGeom prst="triangl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F4421FA-D0EA-2D0A-CEA7-1A699C1AFD9D}"/>
              </a:ext>
            </a:extLst>
          </p:cNvPr>
          <p:cNvSpPr txBox="1"/>
          <p:nvPr/>
        </p:nvSpPr>
        <p:spPr>
          <a:xfrm>
            <a:off x="2919029" y="2137117"/>
            <a:ext cx="1069579" cy="400110"/>
          </a:xfrm>
          <a:prstGeom prst="rect">
            <a:avLst/>
          </a:prstGeom>
          <a:noFill/>
        </p:spPr>
        <p:txBody>
          <a:bodyPr wrap="square">
            <a:spAutoFit/>
          </a:bodyPr>
          <a:lstStyle/>
          <a:p>
            <a:r>
              <a:rPr lang="nl-NL" sz="1000" i="1" dirty="0"/>
              <a:t>Beschuldigt het slachtoffer</a:t>
            </a:r>
          </a:p>
        </p:txBody>
      </p:sp>
      <p:sp>
        <p:nvSpPr>
          <p:cNvPr id="15" name="Tekstvak 14">
            <a:extLst>
              <a:ext uri="{FF2B5EF4-FFF2-40B4-BE49-F238E27FC236}">
                <a16:creationId xmlns:a16="http://schemas.microsoft.com/office/drawing/2014/main" id="{28ADABAA-E237-D704-5D09-9DB6A257A0B9}"/>
              </a:ext>
            </a:extLst>
          </p:cNvPr>
          <p:cNvSpPr txBox="1"/>
          <p:nvPr/>
        </p:nvSpPr>
        <p:spPr>
          <a:xfrm>
            <a:off x="169419" y="2137117"/>
            <a:ext cx="2749610" cy="830997"/>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Hem/haar treft geen blaam</a:t>
            </a:r>
          </a:p>
          <a:p>
            <a:pPr marL="285750" indent="-285750">
              <a:buFontTx/>
              <a:buChar char="-"/>
            </a:pPr>
            <a:r>
              <a:rPr lang="nl-NL" sz="1200" dirty="0">
                <a:solidFill>
                  <a:schemeClr val="bg2"/>
                </a:solidFill>
              </a:rPr>
              <a:t>Is niet zelf verantwoordelijk</a:t>
            </a:r>
          </a:p>
          <a:p>
            <a:pPr marL="285750" indent="-285750">
              <a:buFontTx/>
              <a:buChar char="-"/>
            </a:pPr>
            <a:r>
              <a:rPr lang="nl-NL" sz="1200" dirty="0">
                <a:solidFill>
                  <a:schemeClr val="bg2"/>
                </a:solidFill>
              </a:rPr>
              <a:t>Voelt zich beter dan de ander</a:t>
            </a:r>
          </a:p>
          <a:p>
            <a:pPr marL="285750" indent="-285750">
              <a:buFontTx/>
              <a:buChar char="-"/>
            </a:pPr>
            <a:r>
              <a:rPr lang="nl-NL" sz="1200" dirty="0">
                <a:solidFill>
                  <a:schemeClr val="bg2"/>
                </a:solidFill>
              </a:rPr>
              <a:t>Houdt anderen op afstand</a:t>
            </a:r>
          </a:p>
        </p:txBody>
      </p:sp>
      <p:sp>
        <p:nvSpPr>
          <p:cNvPr id="17" name="Tekstvak 16">
            <a:extLst>
              <a:ext uri="{FF2B5EF4-FFF2-40B4-BE49-F238E27FC236}">
                <a16:creationId xmlns:a16="http://schemas.microsoft.com/office/drawing/2014/main" id="{3218DF9E-E006-9942-41FA-DEC1DC27527E}"/>
              </a:ext>
            </a:extLst>
          </p:cNvPr>
          <p:cNvSpPr txBox="1"/>
          <p:nvPr/>
        </p:nvSpPr>
        <p:spPr>
          <a:xfrm>
            <a:off x="7367776" y="2097446"/>
            <a:ext cx="1406750" cy="553998"/>
          </a:xfrm>
          <a:prstGeom prst="rect">
            <a:avLst/>
          </a:prstGeom>
          <a:noFill/>
        </p:spPr>
        <p:txBody>
          <a:bodyPr wrap="square">
            <a:spAutoFit/>
          </a:bodyPr>
          <a:lstStyle/>
          <a:p>
            <a:r>
              <a:rPr lang="nl-NL" sz="1000" i="1" dirty="0"/>
              <a:t>Helpt, maar houdt het slachtoffer hulpeloos </a:t>
            </a:r>
          </a:p>
        </p:txBody>
      </p:sp>
      <p:sp>
        <p:nvSpPr>
          <p:cNvPr id="20" name="Tekstvak 19">
            <a:extLst>
              <a:ext uri="{FF2B5EF4-FFF2-40B4-BE49-F238E27FC236}">
                <a16:creationId xmlns:a16="http://schemas.microsoft.com/office/drawing/2014/main" id="{BEC4AFA4-2C1E-4BDC-12D1-6BBE81BB292C}"/>
              </a:ext>
            </a:extLst>
          </p:cNvPr>
          <p:cNvSpPr txBox="1"/>
          <p:nvPr/>
        </p:nvSpPr>
        <p:spPr>
          <a:xfrm>
            <a:off x="3736821" y="1486064"/>
            <a:ext cx="1367654" cy="553998"/>
          </a:xfrm>
          <a:prstGeom prst="rect">
            <a:avLst/>
          </a:prstGeom>
          <a:noFill/>
        </p:spPr>
        <p:txBody>
          <a:bodyPr wrap="square">
            <a:spAutoFit/>
          </a:bodyPr>
          <a:lstStyle/>
          <a:p>
            <a:r>
              <a:rPr lang="nl-NL" sz="1000" i="1" dirty="0"/>
              <a:t>Beschuldigt de redder van een slechte aanpak</a:t>
            </a:r>
          </a:p>
        </p:txBody>
      </p:sp>
      <p:sp>
        <p:nvSpPr>
          <p:cNvPr id="21" name="Tekstvak 20">
            <a:extLst>
              <a:ext uri="{FF2B5EF4-FFF2-40B4-BE49-F238E27FC236}">
                <a16:creationId xmlns:a16="http://schemas.microsoft.com/office/drawing/2014/main" id="{5A948F68-0337-CB86-B2CE-DB655DE32D58}"/>
              </a:ext>
            </a:extLst>
          </p:cNvPr>
          <p:cNvSpPr txBox="1"/>
          <p:nvPr/>
        </p:nvSpPr>
        <p:spPr>
          <a:xfrm>
            <a:off x="4085395" y="4706789"/>
            <a:ext cx="1174667" cy="400110"/>
          </a:xfrm>
          <a:prstGeom prst="rect">
            <a:avLst/>
          </a:prstGeom>
          <a:noFill/>
        </p:spPr>
        <p:txBody>
          <a:bodyPr wrap="square">
            <a:spAutoFit/>
          </a:bodyPr>
          <a:lstStyle/>
          <a:p>
            <a:r>
              <a:rPr lang="nl-NL" sz="1000" i="1" dirty="0"/>
              <a:t>Ergert zich aan de aanklager</a:t>
            </a:r>
          </a:p>
        </p:txBody>
      </p:sp>
      <p:sp>
        <p:nvSpPr>
          <p:cNvPr id="22" name="Tekstvak 21">
            <a:extLst>
              <a:ext uri="{FF2B5EF4-FFF2-40B4-BE49-F238E27FC236}">
                <a16:creationId xmlns:a16="http://schemas.microsoft.com/office/drawing/2014/main" id="{A60A131F-7446-0004-FD1B-4FA8215E5793}"/>
              </a:ext>
            </a:extLst>
          </p:cNvPr>
          <p:cNvSpPr txBox="1"/>
          <p:nvPr/>
        </p:nvSpPr>
        <p:spPr>
          <a:xfrm>
            <a:off x="5957755" y="4722054"/>
            <a:ext cx="1360745" cy="400110"/>
          </a:xfrm>
          <a:prstGeom prst="rect">
            <a:avLst/>
          </a:prstGeom>
          <a:noFill/>
        </p:spPr>
        <p:txBody>
          <a:bodyPr wrap="square">
            <a:spAutoFit/>
          </a:bodyPr>
          <a:lstStyle/>
          <a:p>
            <a:r>
              <a:rPr lang="nl-NL" sz="1000" i="1" dirty="0"/>
              <a:t>Is passief en toont zich hulpeloos</a:t>
            </a:r>
          </a:p>
        </p:txBody>
      </p:sp>
      <p:sp>
        <p:nvSpPr>
          <p:cNvPr id="23" name="Tekstvak 22">
            <a:extLst>
              <a:ext uri="{FF2B5EF4-FFF2-40B4-BE49-F238E27FC236}">
                <a16:creationId xmlns:a16="http://schemas.microsoft.com/office/drawing/2014/main" id="{5CC86355-042A-BBB1-F4D4-41161709F5B7}"/>
              </a:ext>
            </a:extLst>
          </p:cNvPr>
          <p:cNvSpPr txBox="1"/>
          <p:nvPr/>
        </p:nvSpPr>
        <p:spPr>
          <a:xfrm>
            <a:off x="6451443" y="1479820"/>
            <a:ext cx="1282501" cy="400110"/>
          </a:xfrm>
          <a:prstGeom prst="rect">
            <a:avLst/>
          </a:prstGeom>
          <a:noFill/>
        </p:spPr>
        <p:txBody>
          <a:bodyPr wrap="square">
            <a:spAutoFit/>
          </a:bodyPr>
          <a:lstStyle/>
          <a:p>
            <a:r>
              <a:rPr lang="nl-NL" sz="1000" i="1" dirty="0"/>
              <a:t>Luistert niet naar de aanklager</a:t>
            </a:r>
          </a:p>
        </p:txBody>
      </p:sp>
      <p:sp>
        <p:nvSpPr>
          <p:cNvPr id="24" name="Tekstvak 23">
            <a:extLst>
              <a:ext uri="{FF2B5EF4-FFF2-40B4-BE49-F238E27FC236}">
                <a16:creationId xmlns:a16="http://schemas.microsoft.com/office/drawing/2014/main" id="{F00A1829-661C-92F6-0290-9894C3F0FC6A}"/>
              </a:ext>
            </a:extLst>
          </p:cNvPr>
          <p:cNvSpPr txBox="1"/>
          <p:nvPr/>
        </p:nvSpPr>
        <p:spPr>
          <a:xfrm>
            <a:off x="8854181" y="2121728"/>
            <a:ext cx="2845011" cy="830997"/>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Maakt zichzelf belangrijk</a:t>
            </a:r>
          </a:p>
          <a:p>
            <a:pPr marL="285750" indent="-285750">
              <a:buFontTx/>
              <a:buChar char="-"/>
            </a:pPr>
            <a:r>
              <a:rPr lang="nl-NL" sz="1200" dirty="0">
                <a:solidFill>
                  <a:schemeClr val="bg2"/>
                </a:solidFill>
              </a:rPr>
              <a:t>Maakt anderen afhankelijk</a:t>
            </a:r>
          </a:p>
          <a:p>
            <a:pPr marL="285750" indent="-285750">
              <a:buFontTx/>
              <a:buChar char="-"/>
            </a:pPr>
            <a:r>
              <a:rPr lang="nl-NL" sz="1200" dirty="0">
                <a:solidFill>
                  <a:schemeClr val="bg2"/>
                </a:solidFill>
              </a:rPr>
              <a:t>Hoeft niet bij zichzelf stil te staan</a:t>
            </a:r>
          </a:p>
          <a:p>
            <a:pPr marL="285750" indent="-285750">
              <a:buFontTx/>
              <a:buChar char="-"/>
            </a:pPr>
            <a:r>
              <a:rPr lang="nl-NL" sz="1200" dirty="0">
                <a:solidFill>
                  <a:schemeClr val="bg2"/>
                </a:solidFill>
              </a:rPr>
              <a:t>Kan laten zien hoe goed hij/zij is</a:t>
            </a:r>
          </a:p>
        </p:txBody>
      </p:sp>
      <p:sp>
        <p:nvSpPr>
          <p:cNvPr id="25" name="Tekstvak 24">
            <a:extLst>
              <a:ext uri="{FF2B5EF4-FFF2-40B4-BE49-F238E27FC236}">
                <a16:creationId xmlns:a16="http://schemas.microsoft.com/office/drawing/2014/main" id="{FC579A23-B213-6015-AC92-3D6E79AADCEC}"/>
              </a:ext>
            </a:extLst>
          </p:cNvPr>
          <p:cNvSpPr txBox="1"/>
          <p:nvPr/>
        </p:nvSpPr>
        <p:spPr>
          <a:xfrm>
            <a:off x="4085395" y="5749743"/>
            <a:ext cx="3120094" cy="830997"/>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Hoeft niet na te denken</a:t>
            </a:r>
          </a:p>
          <a:p>
            <a:pPr marL="285750" indent="-285750">
              <a:buFontTx/>
              <a:buChar char="-"/>
            </a:pPr>
            <a:r>
              <a:rPr lang="nl-NL" sz="1200" dirty="0">
                <a:solidFill>
                  <a:schemeClr val="bg2"/>
                </a:solidFill>
              </a:rPr>
              <a:t>Hoeft niet te kiezen</a:t>
            </a:r>
          </a:p>
          <a:p>
            <a:pPr marL="285750" indent="-285750">
              <a:buFontTx/>
              <a:buChar char="-"/>
            </a:pPr>
            <a:r>
              <a:rPr lang="nl-NL" sz="1200" dirty="0">
                <a:solidFill>
                  <a:schemeClr val="bg2"/>
                </a:solidFill>
              </a:rPr>
              <a:t>Heeft geen verantwoordelijkheid</a:t>
            </a:r>
          </a:p>
          <a:p>
            <a:pPr marL="285750" indent="-285750">
              <a:buFontTx/>
              <a:buChar char="-"/>
            </a:pPr>
            <a:r>
              <a:rPr lang="nl-NL" sz="1200" dirty="0">
                <a:solidFill>
                  <a:schemeClr val="bg2"/>
                </a:solidFill>
              </a:rPr>
              <a:t>Er wordt voor hem/haar gezorgd</a:t>
            </a:r>
          </a:p>
        </p:txBody>
      </p:sp>
      <p:cxnSp>
        <p:nvCxnSpPr>
          <p:cNvPr id="27" name="Rechte verbindingslijn met pijl 26">
            <a:extLst>
              <a:ext uri="{FF2B5EF4-FFF2-40B4-BE49-F238E27FC236}">
                <a16:creationId xmlns:a16="http://schemas.microsoft.com/office/drawing/2014/main" id="{04C6720F-E4A3-BCE0-D4A9-93ED583D1ADB}"/>
              </a:ext>
            </a:extLst>
          </p:cNvPr>
          <p:cNvCxnSpPr>
            <a:cxnSpLocks/>
          </p:cNvCxnSpPr>
          <p:nvPr/>
        </p:nvCxnSpPr>
        <p:spPr>
          <a:xfrm>
            <a:off x="4264263" y="2228116"/>
            <a:ext cx="266504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271B128D-A9CD-33EC-0B23-F5C5CFCB35DE}"/>
              </a:ext>
            </a:extLst>
          </p:cNvPr>
          <p:cNvCxnSpPr>
            <a:cxnSpLocks/>
          </p:cNvCxnSpPr>
          <p:nvPr/>
        </p:nvCxnSpPr>
        <p:spPr>
          <a:xfrm flipH="1">
            <a:off x="5581143" y="2327952"/>
            <a:ext cx="1403685" cy="22241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7BDD836A-374C-AFEB-AF19-4BF5ABF5053A}"/>
              </a:ext>
            </a:extLst>
          </p:cNvPr>
          <p:cNvCxnSpPr>
            <a:cxnSpLocks/>
          </p:cNvCxnSpPr>
          <p:nvPr/>
        </p:nvCxnSpPr>
        <p:spPr>
          <a:xfrm>
            <a:off x="4264263" y="2359207"/>
            <a:ext cx="1275588" cy="21929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18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3</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4" name="Afbeelding 3">
            <a:extLst>
              <a:ext uri="{FF2B5EF4-FFF2-40B4-BE49-F238E27FC236}">
                <a16:creationId xmlns:a16="http://schemas.microsoft.com/office/drawing/2014/main" id="{0010427C-1B21-5E8A-3768-BD628DC6F7E4}"/>
              </a:ext>
            </a:extLst>
          </p:cNvPr>
          <p:cNvPicPr>
            <a:picLocks noChangeAspect="1"/>
          </p:cNvPicPr>
          <p:nvPr/>
        </p:nvPicPr>
        <p:blipFill>
          <a:blip r:embed="rId3"/>
          <a:stretch>
            <a:fillRect/>
          </a:stretch>
        </p:blipFill>
        <p:spPr>
          <a:xfrm>
            <a:off x="3023877" y="362408"/>
            <a:ext cx="5124450" cy="790575"/>
          </a:xfrm>
          <a:prstGeom prst="rect">
            <a:avLst/>
          </a:prstGeom>
        </p:spPr>
      </p:pic>
    </p:spTree>
    <p:extLst>
      <p:ext uri="{BB962C8B-B14F-4D97-AF65-F5344CB8AC3E}">
        <p14:creationId xmlns:p14="http://schemas.microsoft.com/office/powerpoint/2010/main" val="324495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3</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4" name="Afbeelding 3">
            <a:extLst>
              <a:ext uri="{FF2B5EF4-FFF2-40B4-BE49-F238E27FC236}">
                <a16:creationId xmlns:a16="http://schemas.microsoft.com/office/drawing/2014/main" id="{0010427C-1B21-5E8A-3768-BD628DC6F7E4}"/>
              </a:ext>
            </a:extLst>
          </p:cNvPr>
          <p:cNvPicPr>
            <a:picLocks noChangeAspect="1"/>
          </p:cNvPicPr>
          <p:nvPr/>
        </p:nvPicPr>
        <p:blipFill>
          <a:blip r:embed="rId3"/>
          <a:stretch>
            <a:fillRect/>
          </a:stretch>
        </p:blipFill>
        <p:spPr>
          <a:xfrm>
            <a:off x="3023877" y="362408"/>
            <a:ext cx="5124450" cy="790575"/>
          </a:xfrm>
          <a:prstGeom prst="rect">
            <a:avLst/>
          </a:prstGeom>
        </p:spPr>
      </p:pic>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1103312" y="2052918"/>
            <a:ext cx="5441777" cy="4195481"/>
          </a:xfrm>
        </p:spPr>
        <p:txBody>
          <a:bodyPr>
            <a:normAutofit/>
          </a:bodyPr>
          <a:lstStyle/>
          <a:p>
            <a:r>
              <a:rPr lang="nl-NL" sz="1400" b="1" dirty="0">
                <a:solidFill>
                  <a:schemeClr val="accent1"/>
                </a:solidFill>
              </a:rPr>
              <a:t>Context contracteren door erfgenamen</a:t>
            </a:r>
          </a:p>
          <a:p>
            <a:r>
              <a:rPr lang="nl-NL" sz="1400" dirty="0"/>
              <a:t>Rechtsbeginsel partijautonomie</a:t>
            </a:r>
          </a:p>
          <a:p>
            <a:r>
              <a:rPr lang="nl-NL" sz="1400" dirty="0"/>
              <a:t>Uitleg testament</a:t>
            </a:r>
          </a:p>
          <a:p>
            <a:r>
              <a:rPr lang="nl-NL" sz="1400" dirty="0"/>
              <a:t>Vaststellingsovereenkomst</a:t>
            </a:r>
          </a:p>
          <a:p>
            <a:r>
              <a:rPr lang="nl-NL" sz="1400" dirty="0"/>
              <a:t>Preventie</a:t>
            </a:r>
          </a:p>
          <a:p>
            <a:endParaRPr lang="nl-NL" sz="1400" dirty="0"/>
          </a:p>
        </p:txBody>
      </p:sp>
    </p:spTree>
    <p:extLst>
      <p:ext uri="{BB962C8B-B14F-4D97-AF65-F5344CB8AC3E}">
        <p14:creationId xmlns:p14="http://schemas.microsoft.com/office/powerpoint/2010/main" val="1547206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a:xfrm>
            <a:off x="693634" y="452718"/>
            <a:ext cx="9595675" cy="1400530"/>
          </a:xfrm>
        </p:spPr>
        <p:txBody>
          <a:bodyPr/>
          <a:lstStyle/>
          <a:p>
            <a:r>
              <a:rPr lang="nl-NL" dirty="0"/>
              <a:t>(Juridische) context nalatenschapsmediation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816985" y="2036891"/>
            <a:ext cx="4829927" cy="4195481"/>
          </a:xfrm>
        </p:spPr>
        <p:txBody>
          <a:bodyPr>
            <a:normAutofit/>
          </a:bodyPr>
          <a:lstStyle/>
          <a:p>
            <a:pPr marL="0" indent="0">
              <a:buNone/>
            </a:pPr>
            <a:r>
              <a:rPr lang="nl-NL" sz="1400" dirty="0"/>
              <a:t>Uitgangspunten</a:t>
            </a:r>
          </a:p>
          <a:p>
            <a:r>
              <a:rPr lang="nl-NL" sz="1400" dirty="0"/>
              <a:t>Steeds vaker conflicten omtrent afwikkeling van een nalatenschap en in het bijzonder over </a:t>
            </a:r>
            <a:r>
              <a:rPr lang="nl-NL" sz="1400" u="sng" dirty="0"/>
              <a:t>interpretatie en uitvoering van testamenten</a:t>
            </a:r>
          </a:p>
          <a:p>
            <a:r>
              <a:rPr lang="nl-NL" sz="1400" dirty="0"/>
              <a:t>Het gevolg hiervan is dat </a:t>
            </a:r>
            <a:r>
              <a:rPr lang="nl-NL" sz="1400" u="sng" dirty="0"/>
              <a:t>lange en dure procedures </a:t>
            </a:r>
            <a:r>
              <a:rPr lang="nl-NL" sz="1400" dirty="0"/>
              <a:t>ontstaan  die de familieverhoudingen ernstig beschadigen</a:t>
            </a:r>
          </a:p>
          <a:p>
            <a:r>
              <a:rPr lang="nl-NL" sz="1400" u="sng" dirty="0"/>
              <a:t>Redelijkheid en billijkheid </a:t>
            </a:r>
            <a:r>
              <a:rPr lang="nl-NL" sz="1400" dirty="0"/>
              <a:t>doen hun intrede</a:t>
            </a:r>
          </a:p>
          <a:p>
            <a:r>
              <a:rPr lang="nl-NL" sz="1400" u="sng" dirty="0"/>
              <a:t>Rechtsonzekerheid</a:t>
            </a:r>
            <a:r>
              <a:rPr lang="nl-NL" sz="1400" dirty="0"/>
              <a:t> is het gevolg en families zullen derhalve hun eigen normen moeten gaan formuleren en hanteren</a:t>
            </a:r>
          </a:p>
          <a:p>
            <a:endParaRPr lang="nl-NL" sz="1400" dirty="0"/>
          </a:p>
        </p:txBody>
      </p:sp>
    </p:spTree>
    <p:extLst>
      <p:ext uri="{BB962C8B-B14F-4D97-AF65-F5344CB8AC3E}">
        <p14:creationId xmlns:p14="http://schemas.microsoft.com/office/powerpoint/2010/main" val="272775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a:xfrm>
            <a:off x="693634" y="452718"/>
            <a:ext cx="9595675" cy="1400530"/>
          </a:xfrm>
        </p:spPr>
        <p:txBody>
          <a:bodyPr/>
          <a:lstStyle/>
          <a:p>
            <a:r>
              <a:rPr lang="nl-NL" dirty="0"/>
              <a:t>(Juridische) context nalatenschapsmediation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816985" y="2036891"/>
            <a:ext cx="4829927" cy="4195481"/>
          </a:xfrm>
        </p:spPr>
        <p:txBody>
          <a:bodyPr>
            <a:normAutofit/>
          </a:bodyPr>
          <a:lstStyle/>
          <a:p>
            <a:pPr marL="0" indent="0">
              <a:buNone/>
            </a:pPr>
            <a:r>
              <a:rPr lang="nl-NL" sz="1400" dirty="0"/>
              <a:t>Uitgangspunten</a:t>
            </a:r>
          </a:p>
          <a:p>
            <a:r>
              <a:rPr lang="nl-NL" sz="1400" dirty="0"/>
              <a:t>Steeds vaker conflicten omtrent afwikkeling van een nalatenschap en in het bijzonder over interpretatie en uitvoering van testamenten</a:t>
            </a:r>
          </a:p>
          <a:p>
            <a:r>
              <a:rPr lang="nl-NL" sz="1400" dirty="0"/>
              <a:t>Het gevolg hiervan is dat lange en dure procedures ontstaan  die de familieverhoudingen ernstig beschadigen</a:t>
            </a:r>
          </a:p>
          <a:p>
            <a:r>
              <a:rPr lang="nl-NL" sz="1400" dirty="0"/>
              <a:t>Redelijkheid en billijkheid doen hun intrede</a:t>
            </a:r>
          </a:p>
          <a:p>
            <a:r>
              <a:rPr lang="nl-NL" sz="1400" dirty="0"/>
              <a:t>Rechtsonzekerheid is het gevolg en families zullen derhalve hun eigen normen moeten gaan formuleren en hanteren</a:t>
            </a:r>
          </a:p>
          <a:p>
            <a:endParaRPr lang="nl-NL" sz="1400" dirty="0"/>
          </a:p>
        </p:txBody>
      </p:sp>
      <p:sp>
        <p:nvSpPr>
          <p:cNvPr id="3" name="Tijdelijke aanduiding voor inhoud 3">
            <a:extLst>
              <a:ext uri="{FF2B5EF4-FFF2-40B4-BE49-F238E27FC236}">
                <a16:creationId xmlns:a16="http://schemas.microsoft.com/office/drawing/2014/main" id="{C8C952A7-6CE6-B98B-1B90-A496535CD572}"/>
              </a:ext>
            </a:extLst>
          </p:cNvPr>
          <p:cNvSpPr txBox="1">
            <a:spLocks/>
          </p:cNvSpPr>
          <p:nvPr/>
        </p:nvSpPr>
        <p:spPr>
          <a:xfrm>
            <a:off x="5809239" y="2036890"/>
            <a:ext cx="5441777"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nl-NL" sz="1400" dirty="0"/>
              <a:t>Oorzaken</a:t>
            </a:r>
          </a:p>
          <a:p>
            <a:r>
              <a:rPr lang="nl-NL" sz="1400" dirty="0"/>
              <a:t>Lossere familiebanden</a:t>
            </a:r>
          </a:p>
          <a:p>
            <a:r>
              <a:rPr lang="nl-NL" sz="1400" dirty="0"/>
              <a:t>Meer samengestelde gezinnen</a:t>
            </a:r>
          </a:p>
          <a:p>
            <a:r>
              <a:rPr lang="nl-NL" sz="1400" dirty="0"/>
              <a:t>Mondigere burgers</a:t>
            </a:r>
          </a:p>
          <a:p>
            <a:r>
              <a:rPr lang="nl-NL" sz="1400" dirty="0"/>
              <a:t>Grotere erfenissen</a:t>
            </a:r>
          </a:p>
          <a:p>
            <a:r>
              <a:rPr lang="nl-NL" sz="1400" dirty="0"/>
              <a:t>Gecompliceerdere testamenten</a:t>
            </a:r>
          </a:p>
          <a:p>
            <a:r>
              <a:rPr lang="nl-NL" sz="1400" dirty="0"/>
              <a:t>Vraag naar wilsbekwaamheid testateur</a:t>
            </a:r>
          </a:p>
          <a:p>
            <a:r>
              <a:rPr lang="nl-NL" sz="1400" dirty="0"/>
              <a:t>Dieper liggende systeempatronen</a:t>
            </a:r>
          </a:p>
          <a:p>
            <a:endParaRPr lang="nl-NL" sz="1400" dirty="0"/>
          </a:p>
          <a:p>
            <a:endParaRPr lang="nl-NL" sz="1400" dirty="0"/>
          </a:p>
        </p:txBody>
      </p:sp>
    </p:spTree>
    <p:extLst>
      <p:ext uri="{BB962C8B-B14F-4D97-AF65-F5344CB8AC3E}">
        <p14:creationId xmlns:p14="http://schemas.microsoft.com/office/powerpoint/2010/main" val="304279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a:xfrm>
            <a:off x="693634" y="452718"/>
            <a:ext cx="9595675" cy="1400530"/>
          </a:xfrm>
        </p:spPr>
        <p:txBody>
          <a:bodyPr/>
          <a:lstStyle/>
          <a:p>
            <a:r>
              <a:rPr lang="nl-NL" dirty="0"/>
              <a:t>(Juridische) context nalatenschapsmediation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816985" y="2036891"/>
            <a:ext cx="4829927" cy="4195481"/>
          </a:xfrm>
        </p:spPr>
        <p:txBody>
          <a:bodyPr>
            <a:normAutofit/>
          </a:bodyPr>
          <a:lstStyle/>
          <a:p>
            <a:pPr marL="0" indent="0">
              <a:buNone/>
            </a:pPr>
            <a:r>
              <a:rPr lang="nl-NL" sz="1400" dirty="0"/>
              <a:t>Uitgangspunten</a:t>
            </a:r>
          </a:p>
          <a:p>
            <a:r>
              <a:rPr lang="nl-NL" sz="1400" dirty="0"/>
              <a:t>Steeds vaker conflicten omtrent afwikkeling van een nalatenschap en in het bijzonder over interpretatie en uitvoering van testamenten</a:t>
            </a:r>
          </a:p>
          <a:p>
            <a:r>
              <a:rPr lang="nl-NL" sz="1400" dirty="0"/>
              <a:t>Het gevolg hiervan is dat lange en dure procedures ontstaan  die de familieverhoudingen ernstig beschadigen</a:t>
            </a:r>
          </a:p>
          <a:p>
            <a:r>
              <a:rPr lang="nl-NL" sz="1400" dirty="0"/>
              <a:t>Redelijkheid en billijkheid doen hun intrede</a:t>
            </a:r>
          </a:p>
          <a:p>
            <a:r>
              <a:rPr lang="nl-NL" sz="1400" dirty="0"/>
              <a:t>Rechtsonzekerheid is het gevolg en families zullen derhalve hun eigen normen moeten gaan formuleren en hanteren</a:t>
            </a:r>
          </a:p>
          <a:p>
            <a:endParaRPr lang="nl-NL" sz="1400" dirty="0"/>
          </a:p>
        </p:txBody>
      </p:sp>
      <p:sp>
        <p:nvSpPr>
          <p:cNvPr id="3" name="Tijdelijke aanduiding voor inhoud 3">
            <a:extLst>
              <a:ext uri="{FF2B5EF4-FFF2-40B4-BE49-F238E27FC236}">
                <a16:creationId xmlns:a16="http://schemas.microsoft.com/office/drawing/2014/main" id="{C8C952A7-6CE6-B98B-1B90-A496535CD572}"/>
              </a:ext>
            </a:extLst>
          </p:cNvPr>
          <p:cNvSpPr txBox="1">
            <a:spLocks/>
          </p:cNvSpPr>
          <p:nvPr/>
        </p:nvSpPr>
        <p:spPr>
          <a:xfrm>
            <a:off x="5809239" y="2036890"/>
            <a:ext cx="5441777"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nl-NL" sz="1400" dirty="0"/>
              <a:t>Oorzaken</a:t>
            </a:r>
          </a:p>
          <a:p>
            <a:r>
              <a:rPr lang="nl-NL" sz="1400" dirty="0"/>
              <a:t>Lossere familiebanden</a:t>
            </a:r>
          </a:p>
          <a:p>
            <a:r>
              <a:rPr lang="nl-NL" sz="1400" dirty="0"/>
              <a:t>Meer samengestelde gezinnen</a:t>
            </a:r>
          </a:p>
          <a:p>
            <a:r>
              <a:rPr lang="nl-NL" sz="1400" dirty="0"/>
              <a:t>Mondigere burgers</a:t>
            </a:r>
          </a:p>
          <a:p>
            <a:r>
              <a:rPr lang="nl-NL" sz="1400" dirty="0"/>
              <a:t>Grotere erfenissen</a:t>
            </a:r>
          </a:p>
          <a:p>
            <a:r>
              <a:rPr lang="nl-NL" sz="1400" dirty="0"/>
              <a:t>Gecompliceerdere testamenten</a:t>
            </a:r>
          </a:p>
          <a:p>
            <a:r>
              <a:rPr lang="nl-NL" sz="1400" dirty="0"/>
              <a:t>Vraag naar wilsbekwaamheid testateur</a:t>
            </a:r>
          </a:p>
          <a:p>
            <a:r>
              <a:rPr lang="nl-NL" sz="1400" dirty="0"/>
              <a:t>Dieper liggende systeempatronen</a:t>
            </a:r>
          </a:p>
          <a:p>
            <a:endParaRPr lang="nl-NL" sz="1400" dirty="0"/>
          </a:p>
          <a:p>
            <a:endParaRPr lang="nl-NL" sz="1400" dirty="0"/>
          </a:p>
        </p:txBody>
      </p:sp>
      <p:sp>
        <p:nvSpPr>
          <p:cNvPr id="6" name="Tekstvak 5">
            <a:extLst>
              <a:ext uri="{FF2B5EF4-FFF2-40B4-BE49-F238E27FC236}">
                <a16:creationId xmlns:a16="http://schemas.microsoft.com/office/drawing/2014/main" id="{F81ED356-F35D-9599-D36D-AA32F7BE6A5C}"/>
              </a:ext>
            </a:extLst>
          </p:cNvPr>
          <p:cNvSpPr txBox="1"/>
          <p:nvPr/>
        </p:nvSpPr>
        <p:spPr>
          <a:xfrm>
            <a:off x="1169528" y="5206327"/>
            <a:ext cx="4639711" cy="1200329"/>
          </a:xfrm>
          <a:prstGeom prst="rect">
            <a:avLst/>
          </a:prstGeom>
          <a:solidFill>
            <a:schemeClr val="accent1"/>
          </a:solidFill>
        </p:spPr>
        <p:txBody>
          <a:bodyPr wrap="square">
            <a:spAutoFit/>
          </a:bodyPr>
          <a:lstStyle/>
          <a:p>
            <a:pPr marL="285750" indent="-285750">
              <a:buFontTx/>
              <a:buChar char="-"/>
            </a:pPr>
            <a:r>
              <a:rPr lang="nl-NL" sz="1200" dirty="0">
                <a:solidFill>
                  <a:schemeClr val="bg2"/>
                </a:solidFill>
              </a:rPr>
              <a:t>Spanning tussen neutrale rol notaris en autonomie partijen</a:t>
            </a:r>
          </a:p>
          <a:p>
            <a:pPr marL="285750" indent="-285750">
              <a:buFontTx/>
              <a:buChar char="-"/>
            </a:pPr>
            <a:r>
              <a:rPr lang="nl-NL" sz="1200" dirty="0">
                <a:solidFill>
                  <a:schemeClr val="bg2"/>
                </a:solidFill>
              </a:rPr>
              <a:t>Gebruikelijke boedelafwikkeling volstaat niet meer – andere begeleiding gewenst (partijautonomie, gezamenlijk werken aan een oplossing &gt; VSO)</a:t>
            </a:r>
          </a:p>
          <a:p>
            <a:pPr marL="285750" indent="-285750">
              <a:buFontTx/>
              <a:buChar char="-"/>
            </a:pPr>
            <a:r>
              <a:rPr lang="nl-NL" sz="1200" dirty="0">
                <a:solidFill>
                  <a:schemeClr val="bg2"/>
                </a:solidFill>
              </a:rPr>
              <a:t>Andere opzet testamenten (considerans)</a:t>
            </a:r>
          </a:p>
        </p:txBody>
      </p:sp>
    </p:spTree>
    <p:extLst>
      <p:ext uri="{BB962C8B-B14F-4D97-AF65-F5344CB8AC3E}">
        <p14:creationId xmlns:p14="http://schemas.microsoft.com/office/powerpoint/2010/main" val="316128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4</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6" name="Afbeelding 5">
            <a:extLst>
              <a:ext uri="{FF2B5EF4-FFF2-40B4-BE49-F238E27FC236}">
                <a16:creationId xmlns:a16="http://schemas.microsoft.com/office/drawing/2014/main" id="{2560F5AC-30A1-221C-4251-1C9DAC1DA873}"/>
              </a:ext>
            </a:extLst>
          </p:cNvPr>
          <p:cNvPicPr>
            <a:picLocks noChangeAspect="1"/>
          </p:cNvPicPr>
          <p:nvPr/>
        </p:nvPicPr>
        <p:blipFill>
          <a:blip r:embed="rId3"/>
          <a:stretch>
            <a:fillRect/>
          </a:stretch>
        </p:blipFill>
        <p:spPr>
          <a:xfrm>
            <a:off x="3030537" y="257633"/>
            <a:ext cx="5724525" cy="895350"/>
          </a:xfrm>
          <a:prstGeom prst="rect">
            <a:avLst/>
          </a:prstGeom>
        </p:spPr>
      </p:pic>
      <p:sp>
        <p:nvSpPr>
          <p:cNvPr id="4" name="Tijdelijke aanduiding voor inhoud 3">
            <a:extLst>
              <a:ext uri="{FF2B5EF4-FFF2-40B4-BE49-F238E27FC236}">
                <a16:creationId xmlns:a16="http://schemas.microsoft.com/office/drawing/2014/main" id="{A6637B21-7E57-235C-23C9-FDB695149E9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27257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4</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1103312" y="2052918"/>
            <a:ext cx="5441777" cy="4195481"/>
          </a:xfrm>
        </p:spPr>
        <p:txBody>
          <a:bodyPr>
            <a:normAutofit/>
          </a:bodyPr>
          <a:lstStyle/>
          <a:p>
            <a:r>
              <a:rPr lang="nl-NL" sz="1400" b="1" dirty="0">
                <a:solidFill>
                  <a:schemeClr val="accent1"/>
                </a:solidFill>
              </a:rPr>
              <a:t>Contextuele therapie (systeemtheorie </a:t>
            </a:r>
            <a:r>
              <a:rPr lang="nl-NL" sz="1400" b="1" dirty="0" err="1">
                <a:solidFill>
                  <a:schemeClr val="accent1"/>
                </a:solidFill>
              </a:rPr>
              <a:t>Nagy</a:t>
            </a:r>
            <a:r>
              <a:rPr lang="nl-NL" sz="1400" b="1" dirty="0">
                <a:solidFill>
                  <a:schemeClr val="accent1"/>
                </a:solidFill>
              </a:rPr>
              <a:t>)</a:t>
            </a:r>
          </a:p>
          <a:p>
            <a:r>
              <a:rPr lang="nl-NL" sz="1400" b="1" dirty="0">
                <a:solidFill>
                  <a:schemeClr val="accent1"/>
                </a:solidFill>
              </a:rPr>
              <a:t>Familie</a:t>
            </a:r>
          </a:p>
          <a:p>
            <a:r>
              <a:rPr lang="nl-NL" sz="1400" b="1" dirty="0">
                <a:solidFill>
                  <a:schemeClr val="accent1"/>
                </a:solidFill>
              </a:rPr>
              <a:t>Meerzijdige partijdigheid</a:t>
            </a:r>
          </a:p>
        </p:txBody>
      </p:sp>
      <p:pic>
        <p:nvPicPr>
          <p:cNvPr id="6" name="Afbeelding 5">
            <a:extLst>
              <a:ext uri="{FF2B5EF4-FFF2-40B4-BE49-F238E27FC236}">
                <a16:creationId xmlns:a16="http://schemas.microsoft.com/office/drawing/2014/main" id="{2560F5AC-30A1-221C-4251-1C9DAC1DA873}"/>
              </a:ext>
            </a:extLst>
          </p:cNvPr>
          <p:cNvPicPr>
            <a:picLocks noChangeAspect="1"/>
          </p:cNvPicPr>
          <p:nvPr/>
        </p:nvPicPr>
        <p:blipFill>
          <a:blip r:embed="rId3"/>
          <a:stretch>
            <a:fillRect/>
          </a:stretch>
        </p:blipFill>
        <p:spPr>
          <a:xfrm>
            <a:off x="3030537" y="257633"/>
            <a:ext cx="5724525" cy="895350"/>
          </a:xfrm>
          <a:prstGeom prst="rect">
            <a:avLst/>
          </a:prstGeom>
        </p:spPr>
      </p:pic>
    </p:spTree>
    <p:extLst>
      <p:ext uri="{BB962C8B-B14F-4D97-AF65-F5344CB8AC3E}">
        <p14:creationId xmlns:p14="http://schemas.microsoft.com/office/powerpoint/2010/main" val="427717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Contextuele therapie (</a:t>
            </a:r>
            <a:r>
              <a:rPr lang="nl-NL" dirty="0" err="1"/>
              <a:t>Nagy</a:t>
            </a:r>
            <a:r>
              <a:rPr lang="nl-NL" dirty="0"/>
              <a:t>)</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1103312" y="2052918"/>
            <a:ext cx="5441777" cy="4195481"/>
          </a:xfrm>
        </p:spPr>
        <p:txBody>
          <a:bodyPr>
            <a:normAutofit lnSpcReduction="10000"/>
          </a:bodyPr>
          <a:lstStyle/>
          <a:p>
            <a:pPr marL="0" indent="0">
              <a:buNone/>
            </a:pPr>
            <a:r>
              <a:rPr lang="nl-NL" sz="1400" dirty="0"/>
              <a:t>Intergenerationele dynamiek en grenzen</a:t>
            </a:r>
          </a:p>
          <a:p>
            <a:r>
              <a:rPr lang="nl-NL" sz="1400" dirty="0"/>
              <a:t>De dimensie van de </a:t>
            </a:r>
            <a:r>
              <a:rPr lang="nl-NL" sz="1400" u="sng" dirty="0"/>
              <a:t>feiten</a:t>
            </a:r>
            <a:r>
              <a:rPr lang="nl-NL" sz="1400" dirty="0"/>
              <a:t>: gegevenheden van genetische aard, ras, sekse, lichamelijke gezondheid, financiële situatie, werkzaamheden enz.</a:t>
            </a:r>
          </a:p>
          <a:p>
            <a:r>
              <a:rPr lang="nl-NL" sz="1400" dirty="0"/>
              <a:t>De dimensie van de </a:t>
            </a:r>
            <a:r>
              <a:rPr lang="nl-NL" sz="1400" u="sng" dirty="0"/>
              <a:t>psychologie</a:t>
            </a:r>
            <a:r>
              <a:rPr lang="nl-NL" sz="1400" dirty="0"/>
              <a:t>: het intrapsychische van elk mens. Het verwijst naar egokracht, basisbehoeften, afweermechanismen, fantasieën, leerprocessen enz.</a:t>
            </a:r>
          </a:p>
          <a:p>
            <a:r>
              <a:rPr lang="nl-NL" sz="1400" dirty="0"/>
              <a:t>De dimensie van de </a:t>
            </a:r>
            <a:r>
              <a:rPr lang="nl-NL" sz="1400" u="sng" dirty="0"/>
              <a:t>transacties</a:t>
            </a:r>
            <a:r>
              <a:rPr lang="nl-NL" sz="1400" dirty="0"/>
              <a:t>: het </a:t>
            </a:r>
            <a:r>
              <a:rPr lang="nl-NL" sz="1400" dirty="0" err="1"/>
              <a:t>interpsychische</a:t>
            </a:r>
            <a:r>
              <a:rPr lang="nl-NL" sz="1400" dirty="0"/>
              <a:t>, wat er tussen mensen gebeurt. Het verwijst naar communicatie- en interactiepatronen, systemen, subsystemen, rollenpatronen, macht, coalities enz. Dit is het gebied waarop de gezinstherapie zich richt.</a:t>
            </a:r>
          </a:p>
          <a:p>
            <a:r>
              <a:rPr lang="nl-NL" sz="1400" dirty="0"/>
              <a:t>De dimensie van de </a:t>
            </a:r>
            <a:r>
              <a:rPr lang="nl-NL" sz="1400" u="sng" dirty="0"/>
              <a:t>relationele ethiek: </a:t>
            </a:r>
            <a:r>
              <a:rPr lang="nl-NL" sz="1400" dirty="0"/>
              <a:t>de rechtvaardigheid van de relatie. Het verwijst naar loyaliteit, betrouwbaarheid, verantwoordelijkheid, de balans van verworven verdiensten en verschuldigd zijn binnen een relatie enz.</a:t>
            </a:r>
          </a:p>
        </p:txBody>
      </p:sp>
    </p:spTree>
    <p:extLst>
      <p:ext uri="{BB962C8B-B14F-4D97-AF65-F5344CB8AC3E}">
        <p14:creationId xmlns:p14="http://schemas.microsoft.com/office/powerpoint/2010/main" val="292349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Programma</a:t>
            </a:r>
          </a:p>
        </p:txBody>
      </p:sp>
      <p:pic>
        <p:nvPicPr>
          <p:cNvPr id="5" name="Afbeelding 4">
            <a:extLst>
              <a:ext uri="{FF2B5EF4-FFF2-40B4-BE49-F238E27FC236}">
                <a16:creationId xmlns:a16="http://schemas.microsoft.com/office/drawing/2014/main" id="{80D323FB-69F9-DB63-EF1F-891F1E1FB263}"/>
              </a:ext>
            </a:extLst>
          </p:cNvPr>
          <p:cNvPicPr>
            <a:picLocks noChangeAspect="1"/>
          </p:cNvPicPr>
          <p:nvPr/>
        </p:nvPicPr>
        <p:blipFill rotWithShape="1">
          <a:blip r:embed="rId3"/>
          <a:srcRect t="4659" r="12506" b="45770"/>
          <a:stretch/>
        </p:blipFill>
        <p:spPr>
          <a:xfrm>
            <a:off x="347346" y="1560352"/>
            <a:ext cx="5172610" cy="3408315"/>
          </a:xfrm>
          <a:prstGeom prst="rect">
            <a:avLst/>
          </a:prstGeom>
        </p:spPr>
      </p:pic>
      <p:pic>
        <p:nvPicPr>
          <p:cNvPr id="6" name="Afbeelding 5">
            <a:extLst>
              <a:ext uri="{FF2B5EF4-FFF2-40B4-BE49-F238E27FC236}">
                <a16:creationId xmlns:a16="http://schemas.microsoft.com/office/drawing/2014/main" id="{4FA0679B-A7AF-7FDF-F23F-BD33A621215E}"/>
              </a:ext>
            </a:extLst>
          </p:cNvPr>
          <p:cNvPicPr>
            <a:picLocks noChangeAspect="1"/>
          </p:cNvPicPr>
          <p:nvPr/>
        </p:nvPicPr>
        <p:blipFill rotWithShape="1">
          <a:blip r:embed="rId3"/>
          <a:srcRect t="55719" r="12242" b="1"/>
          <a:stretch/>
        </p:blipFill>
        <p:spPr>
          <a:xfrm>
            <a:off x="5979538" y="1560352"/>
            <a:ext cx="5808002" cy="3408316"/>
          </a:xfrm>
          <a:prstGeom prst="rect">
            <a:avLst/>
          </a:prstGeom>
        </p:spPr>
      </p:pic>
    </p:spTree>
    <p:extLst>
      <p:ext uri="{BB962C8B-B14F-4D97-AF65-F5344CB8AC3E}">
        <p14:creationId xmlns:p14="http://schemas.microsoft.com/office/powerpoint/2010/main" val="3422648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Contextuele therapie (</a:t>
            </a:r>
            <a:r>
              <a:rPr lang="nl-NL" dirty="0" err="1"/>
              <a:t>Nagy</a:t>
            </a:r>
            <a:r>
              <a:rPr lang="nl-NL" dirty="0"/>
              <a:t>)</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1103312" y="2052918"/>
            <a:ext cx="5441777" cy="4195481"/>
          </a:xfrm>
        </p:spPr>
        <p:txBody>
          <a:bodyPr>
            <a:normAutofit lnSpcReduction="10000"/>
          </a:bodyPr>
          <a:lstStyle/>
          <a:p>
            <a:pPr marL="0" indent="0">
              <a:buNone/>
            </a:pPr>
            <a:r>
              <a:rPr lang="nl-NL" sz="1400" dirty="0"/>
              <a:t>Intergenerationele dynamiek en grenzen</a:t>
            </a:r>
          </a:p>
          <a:p>
            <a:r>
              <a:rPr lang="nl-NL" sz="1400" dirty="0"/>
              <a:t>De dimensie van de </a:t>
            </a:r>
            <a:r>
              <a:rPr lang="nl-NL" sz="1400" u="sng" dirty="0"/>
              <a:t>feiten</a:t>
            </a:r>
            <a:r>
              <a:rPr lang="nl-NL" sz="1400" dirty="0"/>
              <a:t>: gegevenheden van genetische aard, ras, sekse, lichamelijke gezondheid, financiële situatie, werkzaamheden enz.</a:t>
            </a:r>
          </a:p>
          <a:p>
            <a:r>
              <a:rPr lang="nl-NL" sz="1400" dirty="0"/>
              <a:t>De dimensie van de </a:t>
            </a:r>
            <a:r>
              <a:rPr lang="nl-NL" sz="1400" u="sng" dirty="0"/>
              <a:t>psychologie</a:t>
            </a:r>
            <a:r>
              <a:rPr lang="nl-NL" sz="1400" dirty="0"/>
              <a:t>: het intrapsychische van elk mens. Het verwijst naar egokracht, basisbehoeften, afweermechanismen, fantasieën, leerprocessen enz.</a:t>
            </a:r>
          </a:p>
          <a:p>
            <a:r>
              <a:rPr lang="nl-NL" sz="1400" dirty="0"/>
              <a:t>De dimensie van de </a:t>
            </a:r>
            <a:r>
              <a:rPr lang="nl-NL" sz="1400" u="sng" dirty="0"/>
              <a:t>transacties</a:t>
            </a:r>
            <a:r>
              <a:rPr lang="nl-NL" sz="1400" dirty="0"/>
              <a:t>: het </a:t>
            </a:r>
            <a:r>
              <a:rPr lang="nl-NL" sz="1400" dirty="0" err="1"/>
              <a:t>interpsychische</a:t>
            </a:r>
            <a:r>
              <a:rPr lang="nl-NL" sz="1400" dirty="0"/>
              <a:t>, wat er tussen mensen gebeurt. Het verwijst naar communicatie- en interactiepatronen, systemen, subsystemen, rollenpatronen, macht, coalities enz. Dit is het gebied waarop de gezinstherapie zich richt.</a:t>
            </a:r>
          </a:p>
          <a:p>
            <a:r>
              <a:rPr lang="nl-NL" sz="1400" dirty="0"/>
              <a:t>De dimensie van de </a:t>
            </a:r>
            <a:r>
              <a:rPr lang="nl-NL" sz="1400" u="sng" dirty="0"/>
              <a:t>relationele ethiek: </a:t>
            </a:r>
            <a:r>
              <a:rPr lang="nl-NL" sz="1400" dirty="0"/>
              <a:t>de rechtvaardigheid van de relatie. Het verwijst naar loyaliteit, betrouwbaarheid, verantwoordelijkheid, de balans van verworven verdiensten en verschuldigd zijn binnen een relatie enz.</a:t>
            </a:r>
          </a:p>
        </p:txBody>
      </p:sp>
      <p:sp>
        <p:nvSpPr>
          <p:cNvPr id="7" name="Tijdelijke aanduiding voor inhoud 3">
            <a:extLst>
              <a:ext uri="{FF2B5EF4-FFF2-40B4-BE49-F238E27FC236}">
                <a16:creationId xmlns:a16="http://schemas.microsoft.com/office/drawing/2014/main" id="{7E951713-27FB-1F0E-C2C5-4466CD334BBD}"/>
              </a:ext>
            </a:extLst>
          </p:cNvPr>
          <p:cNvSpPr txBox="1">
            <a:spLocks/>
          </p:cNvSpPr>
          <p:nvPr/>
        </p:nvSpPr>
        <p:spPr>
          <a:xfrm>
            <a:off x="6622473" y="2052918"/>
            <a:ext cx="4091710"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nl-NL" sz="1400" b="1" dirty="0">
                <a:solidFill>
                  <a:schemeClr val="accent1"/>
                </a:solidFill>
              </a:rPr>
              <a:t>Essentie:</a:t>
            </a:r>
          </a:p>
          <a:p>
            <a:r>
              <a:rPr lang="nl-NL" sz="1400" dirty="0"/>
              <a:t>Onvoorwaardelijke (verticale) loyaliteit tussen ouders en kinderen </a:t>
            </a:r>
          </a:p>
          <a:p>
            <a:r>
              <a:rPr lang="nl-NL" sz="1400" dirty="0"/>
              <a:t>Daarnaast ook horizontale loyaliteit</a:t>
            </a:r>
          </a:p>
          <a:p>
            <a:r>
              <a:rPr lang="nl-NL" sz="1400" dirty="0"/>
              <a:t>Balans van geven en nemen moet in evenwicht zijn</a:t>
            </a:r>
          </a:p>
          <a:p>
            <a:r>
              <a:rPr lang="nl-NL" sz="1400" dirty="0"/>
              <a:t>Verstoringen hebben impact op meerdere generaties (bv geen erkenning van ouders &gt; onevenwichtige relatie met kinderen) - belang van </a:t>
            </a:r>
            <a:r>
              <a:rPr lang="nl-NL" sz="1400" dirty="0" err="1"/>
              <a:t>genogrammen</a:t>
            </a:r>
            <a:endParaRPr lang="nl-NL" sz="1400" dirty="0"/>
          </a:p>
        </p:txBody>
      </p:sp>
    </p:spTree>
    <p:extLst>
      <p:ext uri="{BB962C8B-B14F-4D97-AF65-F5344CB8AC3E}">
        <p14:creationId xmlns:p14="http://schemas.microsoft.com/office/powerpoint/2010/main" val="2783373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Contextuele therapie (</a:t>
            </a:r>
            <a:r>
              <a:rPr lang="nl-NL" dirty="0" err="1"/>
              <a:t>Nagy</a:t>
            </a:r>
            <a:r>
              <a:rPr lang="nl-NL" dirty="0"/>
              <a:t>)</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1103312" y="2052918"/>
            <a:ext cx="5441777" cy="4195481"/>
          </a:xfrm>
        </p:spPr>
        <p:txBody>
          <a:bodyPr>
            <a:normAutofit lnSpcReduction="10000"/>
          </a:bodyPr>
          <a:lstStyle/>
          <a:p>
            <a:pPr marL="0" indent="0">
              <a:buNone/>
            </a:pPr>
            <a:r>
              <a:rPr lang="nl-NL" sz="1400" dirty="0"/>
              <a:t>Intergenerationele dynamiek en grenzen</a:t>
            </a:r>
          </a:p>
          <a:p>
            <a:r>
              <a:rPr lang="nl-NL" sz="1400" dirty="0"/>
              <a:t>De dimensie van de </a:t>
            </a:r>
            <a:r>
              <a:rPr lang="nl-NL" sz="1400" u="sng" dirty="0"/>
              <a:t>feiten</a:t>
            </a:r>
            <a:r>
              <a:rPr lang="nl-NL" sz="1400" dirty="0"/>
              <a:t>: gegevenheden van genetische aard, ras, sekse, lichamelijke gezondheid, financiële situatie, werkzaamheden enz.</a:t>
            </a:r>
          </a:p>
          <a:p>
            <a:r>
              <a:rPr lang="nl-NL" sz="1400" dirty="0"/>
              <a:t>De dimensie van de </a:t>
            </a:r>
            <a:r>
              <a:rPr lang="nl-NL" sz="1400" u="sng" dirty="0"/>
              <a:t>psychologie</a:t>
            </a:r>
            <a:r>
              <a:rPr lang="nl-NL" sz="1400" dirty="0"/>
              <a:t>: het intrapsychische van elk mens. Het verwijst naar egokracht, basisbehoeften, afweermechanismen, fantasieën, leerprocessen enz.</a:t>
            </a:r>
          </a:p>
          <a:p>
            <a:r>
              <a:rPr lang="nl-NL" sz="1400" dirty="0"/>
              <a:t>De dimensie van de </a:t>
            </a:r>
            <a:r>
              <a:rPr lang="nl-NL" sz="1400" u="sng" dirty="0"/>
              <a:t>transacties</a:t>
            </a:r>
            <a:r>
              <a:rPr lang="nl-NL" sz="1400" dirty="0"/>
              <a:t>: het </a:t>
            </a:r>
            <a:r>
              <a:rPr lang="nl-NL" sz="1400" dirty="0" err="1"/>
              <a:t>interpsychische</a:t>
            </a:r>
            <a:r>
              <a:rPr lang="nl-NL" sz="1400" dirty="0"/>
              <a:t>, wat er tussen mensen gebeurt. Het verwijst naar communicatie- en interactiepatronen, systemen, subsystemen, rollenpatronen, macht, coalities enz. Dit is het gebied waarop de gezinstherapie zich richt.</a:t>
            </a:r>
          </a:p>
          <a:p>
            <a:r>
              <a:rPr lang="nl-NL" sz="1400" dirty="0"/>
              <a:t>De dimensie van de </a:t>
            </a:r>
            <a:r>
              <a:rPr lang="nl-NL" sz="1400" u="sng" dirty="0"/>
              <a:t>relationele ethiek: </a:t>
            </a:r>
            <a:r>
              <a:rPr lang="nl-NL" sz="1400" dirty="0"/>
              <a:t>de rechtvaardigheid van de relatie. Het verwijst naar loyaliteit, betrouwbaarheid, verantwoordelijkheid, de balans van verworven verdiensten en verschuldigd zijn binnen een relatie enz.</a:t>
            </a:r>
          </a:p>
        </p:txBody>
      </p:sp>
      <p:sp>
        <p:nvSpPr>
          <p:cNvPr id="7" name="Tijdelijke aanduiding voor inhoud 3">
            <a:extLst>
              <a:ext uri="{FF2B5EF4-FFF2-40B4-BE49-F238E27FC236}">
                <a16:creationId xmlns:a16="http://schemas.microsoft.com/office/drawing/2014/main" id="{7E951713-27FB-1F0E-C2C5-4466CD334BBD}"/>
              </a:ext>
            </a:extLst>
          </p:cNvPr>
          <p:cNvSpPr txBox="1">
            <a:spLocks/>
          </p:cNvSpPr>
          <p:nvPr/>
        </p:nvSpPr>
        <p:spPr>
          <a:xfrm>
            <a:off x="6622473" y="2052918"/>
            <a:ext cx="4091710"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nl-NL" sz="1400" b="1" dirty="0">
                <a:solidFill>
                  <a:schemeClr val="accent1"/>
                </a:solidFill>
              </a:rPr>
              <a:t>Essentie:</a:t>
            </a:r>
          </a:p>
          <a:p>
            <a:r>
              <a:rPr lang="nl-NL" sz="1400" dirty="0"/>
              <a:t>Onvoorwaardelijke (verticale) loyaliteit tussen ouders en kinderen </a:t>
            </a:r>
          </a:p>
          <a:p>
            <a:r>
              <a:rPr lang="nl-NL" sz="1400" dirty="0"/>
              <a:t>Daarnaast ook horizontale loyaliteit</a:t>
            </a:r>
          </a:p>
          <a:p>
            <a:r>
              <a:rPr lang="nl-NL" sz="1400" dirty="0"/>
              <a:t>Balans van geven en nemen moet in evenwicht zijn</a:t>
            </a:r>
          </a:p>
          <a:p>
            <a:r>
              <a:rPr lang="nl-NL" sz="1400" dirty="0"/>
              <a:t>Verstoringen hebben impact op meerdere generaties (bv geen erkenning van ouders &gt; onevenwichtige relatie met kinderen) - belang van </a:t>
            </a:r>
            <a:r>
              <a:rPr lang="nl-NL" sz="1400" dirty="0" err="1"/>
              <a:t>genogrammen</a:t>
            </a:r>
            <a:endParaRPr lang="nl-NL" sz="1400" dirty="0"/>
          </a:p>
        </p:txBody>
      </p:sp>
      <p:pic>
        <p:nvPicPr>
          <p:cNvPr id="11" name="Afbeelding 10">
            <a:extLst>
              <a:ext uri="{FF2B5EF4-FFF2-40B4-BE49-F238E27FC236}">
                <a16:creationId xmlns:a16="http://schemas.microsoft.com/office/drawing/2014/main" id="{C364982A-D463-9362-DBED-F0BB561B6327}"/>
              </a:ext>
            </a:extLst>
          </p:cNvPr>
          <p:cNvPicPr>
            <a:picLocks noChangeAspect="1"/>
          </p:cNvPicPr>
          <p:nvPr/>
        </p:nvPicPr>
        <p:blipFill>
          <a:blip r:embed="rId3"/>
          <a:stretch>
            <a:fillRect/>
          </a:stretch>
        </p:blipFill>
        <p:spPr>
          <a:xfrm>
            <a:off x="10422826" y="4525818"/>
            <a:ext cx="1591750" cy="2179926"/>
          </a:xfrm>
          <a:prstGeom prst="rect">
            <a:avLst/>
          </a:prstGeom>
        </p:spPr>
      </p:pic>
    </p:spTree>
    <p:extLst>
      <p:ext uri="{BB962C8B-B14F-4D97-AF65-F5344CB8AC3E}">
        <p14:creationId xmlns:p14="http://schemas.microsoft.com/office/powerpoint/2010/main" val="2230093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Familie</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3" name="Tekstvak 2">
            <a:extLst>
              <a:ext uri="{FF2B5EF4-FFF2-40B4-BE49-F238E27FC236}">
                <a16:creationId xmlns:a16="http://schemas.microsoft.com/office/drawing/2014/main" id="{F58EA3ED-0CE3-983E-53F6-1432C87A2576}"/>
              </a:ext>
            </a:extLst>
          </p:cNvPr>
          <p:cNvSpPr txBox="1"/>
          <p:nvPr/>
        </p:nvSpPr>
        <p:spPr>
          <a:xfrm>
            <a:off x="960583" y="1724084"/>
            <a:ext cx="8700653" cy="4154984"/>
          </a:xfrm>
          <a:prstGeom prst="rect">
            <a:avLst/>
          </a:prstGeom>
          <a:noFill/>
        </p:spPr>
        <p:txBody>
          <a:bodyPr wrap="square" rtlCol="0">
            <a:spAutoFit/>
          </a:bodyPr>
          <a:lstStyle/>
          <a:p>
            <a:endParaRPr lang="nl-NL" sz="1200" dirty="0"/>
          </a:p>
          <a:p>
            <a:r>
              <a:rPr lang="nl-NL" sz="1400" i="1" dirty="0"/>
              <a:t>Familie duurt een mensenleven lang. Het is de krachtigste en tegelijk de meest kwetsbare band. We maken er deel van uit, tegen iedere prijs. Liefde, leed en loyaliteit zijn elementen die in iedere familie spelen. Ze vormen de grondslag voor een unieke verbondenheid. De verlangens en opdrachten van ouders laten duidelijke sporen na, ook in onze gekozen relaties en in onze kinderen.</a:t>
            </a:r>
          </a:p>
          <a:p>
            <a:endParaRPr lang="nl-NL" sz="1400" i="1" dirty="0"/>
          </a:p>
          <a:p>
            <a:r>
              <a:rPr lang="nl-NL" sz="1400" i="1" dirty="0"/>
              <a:t>Het autobiografisch geheugen wordt gevormd door intergenerationele mythen, familieverhalen en overgedragen geheimen. Elke zoon of dochter heeft zijn of haar eigen waarheid naar ouders binnen het familieverhaal. Deze kan gedurende de levensloop van perspectief veranderen zoals bij verzoening tussen de generaties. Verzoening is nodig om bevrijd te worden van schuldgevoelens en hierdoor weer betekenis te krijgen. Het geeft vrijheid om relaties aan te gaan, de zogenaamde ‘Liefdesladder’. Hierin wordt ook het onrecht van het verleden omgezet in recht voor de toekomst, het legaat van het mens zijn.</a:t>
            </a:r>
          </a:p>
          <a:p>
            <a:endParaRPr lang="nl-NL" sz="1400" i="1" dirty="0"/>
          </a:p>
          <a:p>
            <a:r>
              <a:rPr lang="nl-NL" sz="1400" i="1" dirty="0"/>
              <a:t>Binnen de familiegeschiedenis neemt ieder een unieke plaats in en wil daarin geworteld zijn en blijven.</a:t>
            </a:r>
          </a:p>
          <a:p>
            <a:endParaRPr lang="nl-NL" sz="1400" dirty="0"/>
          </a:p>
          <a:p>
            <a:r>
              <a:rPr lang="nl-NL" sz="1400" dirty="0" err="1"/>
              <a:t>Else-Marie</a:t>
            </a:r>
            <a:r>
              <a:rPr lang="nl-NL" sz="1400" dirty="0"/>
              <a:t> van den Eerenbeemt</a:t>
            </a:r>
          </a:p>
        </p:txBody>
      </p:sp>
    </p:spTree>
    <p:extLst>
      <p:ext uri="{BB962C8B-B14F-4D97-AF65-F5344CB8AC3E}">
        <p14:creationId xmlns:p14="http://schemas.microsoft.com/office/powerpoint/2010/main" val="5445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Meerzijdige partijdigheid</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8" name="Tijdelijke aanduiding voor inhoud 3">
            <a:extLst>
              <a:ext uri="{FF2B5EF4-FFF2-40B4-BE49-F238E27FC236}">
                <a16:creationId xmlns:a16="http://schemas.microsoft.com/office/drawing/2014/main" id="{1F38D165-3D54-C2CA-CD8B-120103AC27ED}"/>
              </a:ext>
            </a:extLst>
          </p:cNvPr>
          <p:cNvSpPr>
            <a:spLocks noGrp="1"/>
          </p:cNvSpPr>
          <p:nvPr>
            <p:ph idx="1"/>
          </p:nvPr>
        </p:nvSpPr>
        <p:spPr>
          <a:xfrm>
            <a:off x="1103312" y="2052918"/>
            <a:ext cx="5441777" cy="4195481"/>
          </a:xfrm>
        </p:spPr>
        <p:txBody>
          <a:bodyPr>
            <a:normAutofit fontScale="92500" lnSpcReduction="10000"/>
          </a:bodyPr>
          <a:lstStyle/>
          <a:p>
            <a:pPr marL="0" indent="0">
              <a:buNone/>
            </a:pPr>
            <a:r>
              <a:rPr lang="nl-NL" sz="1400" dirty="0"/>
              <a:t>Werkwijze </a:t>
            </a:r>
            <a:r>
              <a:rPr lang="nl-NL" sz="1400" dirty="0" err="1"/>
              <a:t>EMvdE</a:t>
            </a:r>
            <a:r>
              <a:rPr lang="nl-NL" sz="1400" dirty="0"/>
              <a:t> voor mediation</a:t>
            </a:r>
          </a:p>
          <a:p>
            <a:r>
              <a:rPr lang="nl-NL" sz="1400" dirty="0" err="1"/>
              <a:t>Genogram</a:t>
            </a:r>
            <a:r>
              <a:rPr lang="nl-NL" sz="1400" dirty="0"/>
              <a:t> 3 generaties</a:t>
            </a:r>
          </a:p>
          <a:p>
            <a:r>
              <a:rPr lang="nl-NL" sz="1400" dirty="0" err="1"/>
              <a:t>Inclusiviteit</a:t>
            </a:r>
            <a:r>
              <a:rPr lang="nl-NL" sz="1400" dirty="0"/>
              <a:t> – iedereen doet mee</a:t>
            </a:r>
          </a:p>
          <a:p>
            <a:r>
              <a:rPr lang="nl-NL" sz="1400" dirty="0"/>
              <a:t>Erkenning geven: individueel en relationeel, voor geleden onrecht</a:t>
            </a:r>
          </a:p>
          <a:p>
            <a:r>
              <a:rPr lang="nl-NL" sz="1400" dirty="0"/>
              <a:t>Investeringen in de balans van geven en ontvangen</a:t>
            </a:r>
          </a:p>
          <a:p>
            <a:r>
              <a:rPr lang="nl-NL" sz="1400" dirty="0"/>
              <a:t>Voorwaardelijke empathie (van mediator naar Client)</a:t>
            </a:r>
          </a:p>
          <a:p>
            <a:r>
              <a:rPr lang="nl-NL" sz="1400" dirty="0"/>
              <a:t>Bewaken van loyaliteit – niemand deloyaal maken</a:t>
            </a:r>
          </a:p>
          <a:p>
            <a:r>
              <a:rPr lang="nl-NL" sz="1400" dirty="0"/>
              <a:t>Krediet geven binnen context</a:t>
            </a:r>
          </a:p>
          <a:p>
            <a:r>
              <a:rPr lang="nl-NL" sz="1400" dirty="0"/>
              <a:t>Aanzetten tot actie, het verdienen van </a:t>
            </a:r>
            <a:r>
              <a:rPr lang="nl-NL" sz="1400" dirty="0" err="1"/>
              <a:t>entitlement</a:t>
            </a:r>
            <a:endParaRPr lang="nl-NL" sz="1400" dirty="0"/>
          </a:p>
          <a:p>
            <a:r>
              <a:rPr lang="nl-NL" sz="1400" dirty="0"/>
              <a:t>Van leunen op destructief recht naar verwerven van constructief recht</a:t>
            </a:r>
          </a:p>
          <a:p>
            <a:r>
              <a:rPr lang="nl-NL" sz="1400" dirty="0"/>
              <a:t>Timing en moratorium – niet over praten tot volgende sessie</a:t>
            </a:r>
          </a:p>
          <a:p>
            <a:r>
              <a:rPr lang="nl-NL" sz="1400" dirty="0"/>
              <a:t>Voor iedereen, tegen niemand binnen de context</a:t>
            </a:r>
          </a:p>
        </p:txBody>
      </p:sp>
    </p:spTree>
    <p:extLst>
      <p:ext uri="{BB962C8B-B14F-4D97-AF65-F5344CB8AC3E}">
        <p14:creationId xmlns:p14="http://schemas.microsoft.com/office/powerpoint/2010/main" val="363139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5</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6" name="Afbeelding 5">
            <a:extLst>
              <a:ext uri="{FF2B5EF4-FFF2-40B4-BE49-F238E27FC236}">
                <a16:creationId xmlns:a16="http://schemas.microsoft.com/office/drawing/2014/main" id="{F6D87092-660A-D483-07B5-85E520F14C56}"/>
              </a:ext>
            </a:extLst>
          </p:cNvPr>
          <p:cNvPicPr>
            <a:picLocks noChangeAspect="1"/>
          </p:cNvPicPr>
          <p:nvPr/>
        </p:nvPicPr>
        <p:blipFill>
          <a:blip r:embed="rId3"/>
          <a:stretch>
            <a:fillRect/>
          </a:stretch>
        </p:blipFill>
        <p:spPr>
          <a:xfrm>
            <a:off x="3343675" y="343358"/>
            <a:ext cx="5248275" cy="809625"/>
          </a:xfrm>
          <a:prstGeom prst="rect">
            <a:avLst/>
          </a:prstGeom>
        </p:spPr>
      </p:pic>
    </p:spTree>
    <p:extLst>
      <p:ext uri="{BB962C8B-B14F-4D97-AF65-F5344CB8AC3E}">
        <p14:creationId xmlns:p14="http://schemas.microsoft.com/office/powerpoint/2010/main" val="412537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5</a:t>
            </a:r>
          </a:p>
        </p:txBody>
      </p:sp>
      <p:sp>
        <p:nvSpPr>
          <p:cNvPr id="4" name="Tijdelijke aanduiding voor inhoud 3">
            <a:extLst>
              <a:ext uri="{FF2B5EF4-FFF2-40B4-BE49-F238E27FC236}">
                <a16:creationId xmlns:a16="http://schemas.microsoft.com/office/drawing/2014/main" id="{AF70D629-628F-F77A-7EDE-73168629B1D4}"/>
              </a:ext>
            </a:extLst>
          </p:cNvPr>
          <p:cNvSpPr>
            <a:spLocks noGrp="1"/>
          </p:cNvSpPr>
          <p:nvPr>
            <p:ph idx="1"/>
          </p:nvPr>
        </p:nvSpPr>
        <p:spPr>
          <a:xfrm>
            <a:off x="1103312" y="2052918"/>
            <a:ext cx="5441777" cy="4195481"/>
          </a:xfrm>
        </p:spPr>
        <p:txBody>
          <a:bodyPr>
            <a:normAutofit/>
          </a:bodyPr>
          <a:lstStyle/>
          <a:p>
            <a:r>
              <a:rPr lang="nl-NL" sz="1400" dirty="0"/>
              <a:t>Inleiding meer partijen mediation</a:t>
            </a:r>
          </a:p>
          <a:p>
            <a:r>
              <a:rPr lang="nl-NL" sz="1400" dirty="0"/>
              <a:t>Soort oplossingen</a:t>
            </a:r>
          </a:p>
          <a:p>
            <a:r>
              <a:rPr lang="nl-NL" sz="1400" dirty="0"/>
              <a:t>Conflictperspectieven</a:t>
            </a:r>
          </a:p>
          <a:p>
            <a:r>
              <a:rPr lang="nl-NL" sz="1400" dirty="0"/>
              <a:t>Krachtenveldanalyse &amp; Mediationrollen</a:t>
            </a:r>
          </a:p>
          <a:p>
            <a:r>
              <a:rPr lang="nl-NL" sz="1400" b="1" dirty="0">
                <a:solidFill>
                  <a:schemeClr val="accent1"/>
                </a:solidFill>
              </a:rPr>
              <a:t>Complexiteit: Conflictdomeinen</a:t>
            </a:r>
          </a:p>
          <a:p>
            <a:r>
              <a:rPr lang="nl-NL" sz="1400" dirty="0"/>
              <a:t>Procesontwerp</a:t>
            </a:r>
          </a:p>
          <a:p>
            <a:r>
              <a:rPr lang="nl-NL" sz="1400" dirty="0"/>
              <a:t>Analysemodellen &amp; </a:t>
            </a:r>
            <a:r>
              <a:rPr lang="nl-NL" sz="1400" b="1" dirty="0">
                <a:solidFill>
                  <a:schemeClr val="accent1"/>
                </a:solidFill>
              </a:rPr>
              <a:t>Werkvormen</a:t>
            </a:r>
          </a:p>
          <a:p>
            <a:endParaRPr lang="nl-NL" sz="1400" dirty="0"/>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6" name="Afbeelding 5">
            <a:extLst>
              <a:ext uri="{FF2B5EF4-FFF2-40B4-BE49-F238E27FC236}">
                <a16:creationId xmlns:a16="http://schemas.microsoft.com/office/drawing/2014/main" id="{F6D87092-660A-D483-07B5-85E520F14C56}"/>
              </a:ext>
            </a:extLst>
          </p:cNvPr>
          <p:cNvPicPr>
            <a:picLocks noChangeAspect="1"/>
          </p:cNvPicPr>
          <p:nvPr/>
        </p:nvPicPr>
        <p:blipFill>
          <a:blip r:embed="rId3"/>
          <a:stretch>
            <a:fillRect/>
          </a:stretch>
        </p:blipFill>
        <p:spPr>
          <a:xfrm>
            <a:off x="3343675" y="343358"/>
            <a:ext cx="5248275" cy="809625"/>
          </a:xfrm>
          <a:prstGeom prst="rect">
            <a:avLst/>
          </a:prstGeom>
        </p:spPr>
      </p:pic>
    </p:spTree>
    <p:extLst>
      <p:ext uri="{BB962C8B-B14F-4D97-AF65-F5344CB8AC3E}">
        <p14:creationId xmlns:p14="http://schemas.microsoft.com/office/powerpoint/2010/main" val="428985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Complexiteit – </a:t>
            </a:r>
            <a:r>
              <a:rPr lang="nl-NL" sz="3200" dirty="0"/>
              <a:t>conflictdomeinen</a:t>
            </a:r>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9" name="Achthoek 8">
            <a:extLst>
              <a:ext uri="{FF2B5EF4-FFF2-40B4-BE49-F238E27FC236}">
                <a16:creationId xmlns:a16="http://schemas.microsoft.com/office/drawing/2014/main" id="{65F6AD35-9726-E1FF-38E5-3FE5D3B907A6}"/>
              </a:ext>
            </a:extLst>
          </p:cNvPr>
          <p:cNvSpPr/>
          <p:nvPr/>
        </p:nvSpPr>
        <p:spPr>
          <a:xfrm>
            <a:off x="2144995" y="3294052"/>
            <a:ext cx="1256232" cy="1303585"/>
          </a:xfrm>
          <a:prstGeom prst="octag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D0C7D949-0852-1B1F-BD95-2D23A24462B0}"/>
              </a:ext>
            </a:extLst>
          </p:cNvPr>
          <p:cNvCxnSpPr>
            <a:cxnSpLocks/>
            <a:stCxn id="9" idx="6"/>
            <a:endCxn id="9" idx="0"/>
          </p:cNvCxnSpPr>
          <p:nvPr/>
        </p:nvCxnSpPr>
        <p:spPr>
          <a:xfrm>
            <a:off x="2512933" y="3294052"/>
            <a:ext cx="888294" cy="3679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2" name="Rechte verbindingslijn 11">
            <a:extLst>
              <a:ext uri="{FF2B5EF4-FFF2-40B4-BE49-F238E27FC236}">
                <a16:creationId xmlns:a16="http://schemas.microsoft.com/office/drawing/2014/main" id="{463E7986-F392-E38C-B18D-106BCD8E251D}"/>
              </a:ext>
            </a:extLst>
          </p:cNvPr>
          <p:cNvCxnSpPr>
            <a:cxnSpLocks/>
            <a:stCxn id="9" idx="5"/>
            <a:endCxn id="9" idx="0"/>
          </p:cNvCxnSpPr>
          <p:nvPr/>
        </p:nvCxnSpPr>
        <p:spPr>
          <a:xfrm>
            <a:off x="2144995" y="3661990"/>
            <a:ext cx="1256232"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5" name="Rechte verbindingslijn 14">
            <a:extLst>
              <a:ext uri="{FF2B5EF4-FFF2-40B4-BE49-F238E27FC236}">
                <a16:creationId xmlns:a16="http://schemas.microsoft.com/office/drawing/2014/main" id="{66AA1326-6284-101F-255D-770593102393}"/>
              </a:ext>
            </a:extLst>
          </p:cNvPr>
          <p:cNvCxnSpPr>
            <a:cxnSpLocks/>
            <a:stCxn id="9" idx="4"/>
            <a:endCxn id="9" idx="0"/>
          </p:cNvCxnSpPr>
          <p:nvPr/>
        </p:nvCxnSpPr>
        <p:spPr>
          <a:xfrm flipV="1">
            <a:off x="2144995" y="3661990"/>
            <a:ext cx="1256232" cy="56770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8" name="Rechte verbindingslijn 17">
            <a:extLst>
              <a:ext uri="{FF2B5EF4-FFF2-40B4-BE49-F238E27FC236}">
                <a16:creationId xmlns:a16="http://schemas.microsoft.com/office/drawing/2014/main" id="{26D49712-9034-08FD-5766-097142F70089}"/>
              </a:ext>
            </a:extLst>
          </p:cNvPr>
          <p:cNvCxnSpPr>
            <a:cxnSpLocks/>
            <a:stCxn id="9" idx="3"/>
            <a:endCxn id="9" idx="0"/>
          </p:cNvCxnSpPr>
          <p:nvPr/>
        </p:nvCxnSpPr>
        <p:spPr>
          <a:xfrm flipV="1">
            <a:off x="2512933" y="3661990"/>
            <a:ext cx="888294"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2" name="Rechte verbindingslijn 21">
            <a:extLst>
              <a:ext uri="{FF2B5EF4-FFF2-40B4-BE49-F238E27FC236}">
                <a16:creationId xmlns:a16="http://schemas.microsoft.com/office/drawing/2014/main" id="{6B73F6CD-CD69-FB34-B863-68F012CAEE05}"/>
              </a:ext>
            </a:extLst>
          </p:cNvPr>
          <p:cNvCxnSpPr>
            <a:cxnSpLocks/>
            <a:stCxn id="9" idx="2"/>
            <a:endCxn id="9" idx="0"/>
          </p:cNvCxnSpPr>
          <p:nvPr/>
        </p:nvCxnSpPr>
        <p:spPr>
          <a:xfrm flipV="1">
            <a:off x="3033289" y="3661990"/>
            <a:ext cx="367938"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5" name="Rechte verbindingslijn 24">
            <a:extLst>
              <a:ext uri="{FF2B5EF4-FFF2-40B4-BE49-F238E27FC236}">
                <a16:creationId xmlns:a16="http://schemas.microsoft.com/office/drawing/2014/main" id="{96016287-603A-E700-6A9C-C8D38B38076E}"/>
              </a:ext>
            </a:extLst>
          </p:cNvPr>
          <p:cNvCxnSpPr>
            <a:cxnSpLocks/>
            <a:stCxn id="9" idx="3"/>
            <a:endCxn id="9" idx="1"/>
          </p:cNvCxnSpPr>
          <p:nvPr/>
        </p:nvCxnSpPr>
        <p:spPr>
          <a:xfrm flipV="1">
            <a:off x="2512933" y="4229699"/>
            <a:ext cx="888294" cy="3679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8" name="Rechte verbindingslijn 27">
            <a:extLst>
              <a:ext uri="{FF2B5EF4-FFF2-40B4-BE49-F238E27FC236}">
                <a16:creationId xmlns:a16="http://schemas.microsoft.com/office/drawing/2014/main" id="{74E5B6F7-1368-8610-E375-E2BE2B384630}"/>
              </a:ext>
            </a:extLst>
          </p:cNvPr>
          <p:cNvCxnSpPr>
            <a:cxnSpLocks/>
            <a:stCxn id="9" idx="4"/>
            <a:endCxn id="9" idx="1"/>
          </p:cNvCxnSpPr>
          <p:nvPr/>
        </p:nvCxnSpPr>
        <p:spPr>
          <a:xfrm>
            <a:off x="2144995" y="4229699"/>
            <a:ext cx="1256232"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1" name="Rechte verbindingslijn 30">
            <a:extLst>
              <a:ext uri="{FF2B5EF4-FFF2-40B4-BE49-F238E27FC236}">
                <a16:creationId xmlns:a16="http://schemas.microsoft.com/office/drawing/2014/main" id="{DD36F17A-1CBC-939B-1AE2-7CB2B2D8ACC1}"/>
              </a:ext>
            </a:extLst>
          </p:cNvPr>
          <p:cNvCxnSpPr>
            <a:cxnSpLocks/>
            <a:stCxn id="9" idx="5"/>
            <a:endCxn id="9" idx="1"/>
          </p:cNvCxnSpPr>
          <p:nvPr/>
        </p:nvCxnSpPr>
        <p:spPr>
          <a:xfrm>
            <a:off x="2144995" y="3661990"/>
            <a:ext cx="1256232" cy="56770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4" name="Rechte verbindingslijn 33">
            <a:extLst>
              <a:ext uri="{FF2B5EF4-FFF2-40B4-BE49-F238E27FC236}">
                <a16:creationId xmlns:a16="http://schemas.microsoft.com/office/drawing/2014/main" id="{1746AD25-039D-FFB7-B3B1-2A833BBB9EC9}"/>
              </a:ext>
            </a:extLst>
          </p:cNvPr>
          <p:cNvCxnSpPr>
            <a:cxnSpLocks/>
            <a:stCxn id="9" idx="6"/>
            <a:endCxn id="9" idx="1"/>
          </p:cNvCxnSpPr>
          <p:nvPr/>
        </p:nvCxnSpPr>
        <p:spPr>
          <a:xfrm>
            <a:off x="2512933" y="3294052"/>
            <a:ext cx="888294"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7" name="Rechte verbindingslijn 36">
            <a:extLst>
              <a:ext uri="{FF2B5EF4-FFF2-40B4-BE49-F238E27FC236}">
                <a16:creationId xmlns:a16="http://schemas.microsoft.com/office/drawing/2014/main" id="{1227F6D7-4F54-783F-3E17-06987F1BCC92}"/>
              </a:ext>
            </a:extLst>
          </p:cNvPr>
          <p:cNvCxnSpPr>
            <a:cxnSpLocks/>
            <a:stCxn id="9" idx="7"/>
            <a:endCxn id="9" idx="1"/>
          </p:cNvCxnSpPr>
          <p:nvPr/>
        </p:nvCxnSpPr>
        <p:spPr>
          <a:xfrm>
            <a:off x="3033289" y="3294052"/>
            <a:ext cx="367938"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40" name="Rechte verbindingslijn 39">
            <a:extLst>
              <a:ext uri="{FF2B5EF4-FFF2-40B4-BE49-F238E27FC236}">
                <a16:creationId xmlns:a16="http://schemas.microsoft.com/office/drawing/2014/main" id="{64EF5E19-5CAB-2438-A520-109836D64479}"/>
              </a:ext>
            </a:extLst>
          </p:cNvPr>
          <p:cNvCxnSpPr>
            <a:cxnSpLocks/>
            <a:stCxn id="9" idx="3"/>
            <a:endCxn id="9" idx="7"/>
          </p:cNvCxnSpPr>
          <p:nvPr/>
        </p:nvCxnSpPr>
        <p:spPr>
          <a:xfrm flipV="1">
            <a:off x="2512933" y="3294052"/>
            <a:ext cx="520356" cy="130358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43" name="Rechte verbindingslijn 42">
            <a:extLst>
              <a:ext uri="{FF2B5EF4-FFF2-40B4-BE49-F238E27FC236}">
                <a16:creationId xmlns:a16="http://schemas.microsoft.com/office/drawing/2014/main" id="{3896C7D2-4E8E-CF30-CE8C-02C8834ACFE6}"/>
              </a:ext>
            </a:extLst>
          </p:cNvPr>
          <p:cNvCxnSpPr>
            <a:cxnSpLocks/>
            <a:stCxn id="9" idx="6"/>
            <a:endCxn id="9" idx="3"/>
          </p:cNvCxnSpPr>
          <p:nvPr/>
        </p:nvCxnSpPr>
        <p:spPr>
          <a:xfrm>
            <a:off x="2512933" y="3294052"/>
            <a:ext cx="0" cy="130358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46" name="Rechte verbindingslijn 45">
            <a:extLst>
              <a:ext uri="{FF2B5EF4-FFF2-40B4-BE49-F238E27FC236}">
                <a16:creationId xmlns:a16="http://schemas.microsoft.com/office/drawing/2014/main" id="{B4779CAE-5CF6-5EF0-0940-E254BAEE6E43}"/>
              </a:ext>
            </a:extLst>
          </p:cNvPr>
          <p:cNvCxnSpPr>
            <a:cxnSpLocks/>
            <a:stCxn id="9" idx="4"/>
            <a:endCxn id="9" idx="2"/>
          </p:cNvCxnSpPr>
          <p:nvPr/>
        </p:nvCxnSpPr>
        <p:spPr>
          <a:xfrm>
            <a:off x="2144995" y="4229699"/>
            <a:ext cx="888294" cy="3679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49" name="Rechte verbindingslijn 48">
            <a:extLst>
              <a:ext uri="{FF2B5EF4-FFF2-40B4-BE49-F238E27FC236}">
                <a16:creationId xmlns:a16="http://schemas.microsoft.com/office/drawing/2014/main" id="{C6F2A010-1F68-30E7-B677-6BBBF9813D0C}"/>
              </a:ext>
            </a:extLst>
          </p:cNvPr>
          <p:cNvCxnSpPr>
            <a:cxnSpLocks/>
            <a:stCxn id="9" idx="7"/>
            <a:endCxn id="9" idx="2"/>
          </p:cNvCxnSpPr>
          <p:nvPr/>
        </p:nvCxnSpPr>
        <p:spPr>
          <a:xfrm>
            <a:off x="3033289" y="3294052"/>
            <a:ext cx="0" cy="130358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52" name="Rechte verbindingslijn 51">
            <a:extLst>
              <a:ext uri="{FF2B5EF4-FFF2-40B4-BE49-F238E27FC236}">
                <a16:creationId xmlns:a16="http://schemas.microsoft.com/office/drawing/2014/main" id="{592A68AF-34F2-D41F-B1E2-87A2156E37E3}"/>
              </a:ext>
            </a:extLst>
          </p:cNvPr>
          <p:cNvCxnSpPr>
            <a:cxnSpLocks/>
            <a:stCxn id="9" idx="6"/>
            <a:endCxn id="9" idx="2"/>
          </p:cNvCxnSpPr>
          <p:nvPr/>
        </p:nvCxnSpPr>
        <p:spPr>
          <a:xfrm>
            <a:off x="2512933" y="3294052"/>
            <a:ext cx="520356" cy="130358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55" name="Rechte verbindingslijn 54">
            <a:extLst>
              <a:ext uri="{FF2B5EF4-FFF2-40B4-BE49-F238E27FC236}">
                <a16:creationId xmlns:a16="http://schemas.microsoft.com/office/drawing/2014/main" id="{4FBBE733-5629-D243-0C87-B497CF97E7D0}"/>
              </a:ext>
            </a:extLst>
          </p:cNvPr>
          <p:cNvCxnSpPr>
            <a:cxnSpLocks/>
            <a:stCxn id="9" idx="5"/>
            <a:endCxn id="9" idx="2"/>
          </p:cNvCxnSpPr>
          <p:nvPr/>
        </p:nvCxnSpPr>
        <p:spPr>
          <a:xfrm>
            <a:off x="2144995" y="3661990"/>
            <a:ext cx="888294"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58" name="Rechte verbindingslijn 57">
            <a:extLst>
              <a:ext uri="{FF2B5EF4-FFF2-40B4-BE49-F238E27FC236}">
                <a16:creationId xmlns:a16="http://schemas.microsoft.com/office/drawing/2014/main" id="{DCE9CB91-C873-51E0-73E9-629184F424FD}"/>
              </a:ext>
            </a:extLst>
          </p:cNvPr>
          <p:cNvCxnSpPr>
            <a:cxnSpLocks/>
            <a:stCxn id="9" idx="5"/>
            <a:endCxn id="9" idx="3"/>
          </p:cNvCxnSpPr>
          <p:nvPr/>
        </p:nvCxnSpPr>
        <p:spPr>
          <a:xfrm>
            <a:off x="2144995" y="3661990"/>
            <a:ext cx="367938"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64" name="Rechte verbindingslijn 63">
            <a:extLst>
              <a:ext uri="{FF2B5EF4-FFF2-40B4-BE49-F238E27FC236}">
                <a16:creationId xmlns:a16="http://schemas.microsoft.com/office/drawing/2014/main" id="{909F2ED5-7D66-612C-9A29-2C686E40A1F8}"/>
              </a:ext>
            </a:extLst>
          </p:cNvPr>
          <p:cNvCxnSpPr>
            <a:cxnSpLocks/>
            <a:stCxn id="9" idx="4"/>
            <a:endCxn id="9" idx="7"/>
          </p:cNvCxnSpPr>
          <p:nvPr/>
        </p:nvCxnSpPr>
        <p:spPr>
          <a:xfrm flipV="1">
            <a:off x="2144995" y="3294052"/>
            <a:ext cx="888294"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67" name="Rechte verbindingslijn 66">
            <a:extLst>
              <a:ext uri="{FF2B5EF4-FFF2-40B4-BE49-F238E27FC236}">
                <a16:creationId xmlns:a16="http://schemas.microsoft.com/office/drawing/2014/main" id="{2FC0800D-E462-8581-3FC6-CD6BD22E8E5C}"/>
              </a:ext>
            </a:extLst>
          </p:cNvPr>
          <p:cNvCxnSpPr>
            <a:cxnSpLocks/>
            <a:stCxn id="9" idx="5"/>
            <a:endCxn id="9" idx="7"/>
          </p:cNvCxnSpPr>
          <p:nvPr/>
        </p:nvCxnSpPr>
        <p:spPr>
          <a:xfrm flipV="1">
            <a:off x="2144995" y="3294052"/>
            <a:ext cx="888294" cy="3679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70" name="Rechte verbindingslijn 69">
            <a:extLst>
              <a:ext uri="{FF2B5EF4-FFF2-40B4-BE49-F238E27FC236}">
                <a16:creationId xmlns:a16="http://schemas.microsoft.com/office/drawing/2014/main" id="{218EE1ED-8732-AC44-8A49-9A1C220DA22C}"/>
              </a:ext>
            </a:extLst>
          </p:cNvPr>
          <p:cNvCxnSpPr>
            <a:cxnSpLocks/>
            <a:stCxn id="9" idx="4"/>
            <a:endCxn id="9" idx="6"/>
          </p:cNvCxnSpPr>
          <p:nvPr/>
        </p:nvCxnSpPr>
        <p:spPr>
          <a:xfrm flipV="1">
            <a:off x="2144995" y="3294052"/>
            <a:ext cx="367938" cy="935647"/>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41" name="Gelijkbenige driehoek 140">
            <a:extLst>
              <a:ext uri="{FF2B5EF4-FFF2-40B4-BE49-F238E27FC236}">
                <a16:creationId xmlns:a16="http://schemas.microsoft.com/office/drawing/2014/main" id="{438302BF-50BE-C370-41AE-9A018C31887D}"/>
              </a:ext>
            </a:extLst>
          </p:cNvPr>
          <p:cNvSpPr/>
          <p:nvPr/>
        </p:nvSpPr>
        <p:spPr>
          <a:xfrm>
            <a:off x="734939" y="3369774"/>
            <a:ext cx="1256232" cy="1227863"/>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2" name="Tekstvak 181">
            <a:extLst>
              <a:ext uri="{FF2B5EF4-FFF2-40B4-BE49-F238E27FC236}">
                <a16:creationId xmlns:a16="http://schemas.microsoft.com/office/drawing/2014/main" id="{D6E5E79A-9AB6-3F2B-34B1-38C0D45B1E1D}"/>
              </a:ext>
            </a:extLst>
          </p:cNvPr>
          <p:cNvSpPr txBox="1"/>
          <p:nvPr/>
        </p:nvSpPr>
        <p:spPr>
          <a:xfrm>
            <a:off x="504200" y="1640793"/>
            <a:ext cx="3067941" cy="923330"/>
          </a:xfrm>
          <a:prstGeom prst="rect">
            <a:avLst/>
          </a:prstGeom>
          <a:noFill/>
        </p:spPr>
        <p:txBody>
          <a:bodyPr wrap="square" rtlCol="0">
            <a:spAutoFit/>
          </a:bodyPr>
          <a:lstStyle/>
          <a:p>
            <a:r>
              <a:rPr lang="nl-NL" dirty="0">
                <a:solidFill>
                  <a:schemeClr val="accent1"/>
                </a:solidFill>
              </a:rPr>
              <a:t>1</a:t>
            </a:r>
            <a:r>
              <a:rPr lang="nl-NL" baseline="30000" dirty="0">
                <a:solidFill>
                  <a:schemeClr val="accent1"/>
                </a:solidFill>
              </a:rPr>
              <a:t>e</a:t>
            </a:r>
            <a:r>
              <a:rPr lang="nl-NL" dirty="0">
                <a:solidFill>
                  <a:schemeClr val="accent1"/>
                </a:solidFill>
              </a:rPr>
              <a:t> dimensie </a:t>
            </a:r>
          </a:p>
          <a:p>
            <a:r>
              <a:rPr lang="nl-NL" sz="1200" dirty="0"/>
              <a:t>Kwantiteit/groepsdynamica</a:t>
            </a:r>
          </a:p>
          <a:p>
            <a:pPr marL="285750" indent="-285750">
              <a:buFontTx/>
              <a:buChar char="-"/>
            </a:pPr>
            <a:r>
              <a:rPr lang="nl-NL" sz="1200" dirty="0"/>
              <a:t>Omvang aantal betrokkenen</a:t>
            </a:r>
          </a:p>
          <a:p>
            <a:pPr marL="285750" indent="-285750">
              <a:buFontTx/>
              <a:buChar char="-"/>
            </a:pPr>
            <a:r>
              <a:rPr lang="nl-NL" sz="1200" dirty="0"/>
              <a:t>Welke dynamiek</a:t>
            </a:r>
          </a:p>
        </p:txBody>
      </p:sp>
      <p:sp>
        <p:nvSpPr>
          <p:cNvPr id="243" name="Tekstvak 242">
            <a:extLst>
              <a:ext uri="{FF2B5EF4-FFF2-40B4-BE49-F238E27FC236}">
                <a16:creationId xmlns:a16="http://schemas.microsoft.com/office/drawing/2014/main" id="{EEA46FE0-CD7C-83C4-8DA8-188784AC11B4}"/>
              </a:ext>
            </a:extLst>
          </p:cNvPr>
          <p:cNvSpPr txBox="1"/>
          <p:nvPr/>
        </p:nvSpPr>
        <p:spPr>
          <a:xfrm>
            <a:off x="646111" y="2736432"/>
            <a:ext cx="3883160" cy="461665"/>
          </a:xfrm>
          <a:prstGeom prst="rect">
            <a:avLst/>
          </a:prstGeom>
          <a:noFill/>
        </p:spPr>
        <p:txBody>
          <a:bodyPr wrap="square" rtlCol="0">
            <a:spAutoFit/>
          </a:bodyPr>
          <a:lstStyle/>
          <a:p>
            <a:r>
              <a:rPr lang="nl-NL" sz="1200" dirty="0"/>
              <a:t>Communicatielijnen bij:</a:t>
            </a:r>
          </a:p>
          <a:p>
            <a:r>
              <a:rPr lang="nl-NL" sz="1200" dirty="0"/>
              <a:t>     3 personen              8 personen</a:t>
            </a:r>
          </a:p>
        </p:txBody>
      </p:sp>
      <p:sp>
        <p:nvSpPr>
          <p:cNvPr id="244" name="Tekstvak 243">
            <a:extLst>
              <a:ext uri="{FF2B5EF4-FFF2-40B4-BE49-F238E27FC236}">
                <a16:creationId xmlns:a16="http://schemas.microsoft.com/office/drawing/2014/main" id="{96BF0BAC-896A-5F85-FF38-9260CE7C2563}"/>
              </a:ext>
            </a:extLst>
          </p:cNvPr>
          <p:cNvSpPr txBox="1"/>
          <p:nvPr/>
        </p:nvSpPr>
        <p:spPr>
          <a:xfrm>
            <a:off x="4414552" y="1645485"/>
            <a:ext cx="3525197" cy="3508653"/>
          </a:xfrm>
          <a:prstGeom prst="rect">
            <a:avLst/>
          </a:prstGeom>
          <a:noFill/>
        </p:spPr>
        <p:txBody>
          <a:bodyPr wrap="square" rtlCol="0">
            <a:spAutoFit/>
          </a:bodyPr>
          <a:lstStyle/>
          <a:p>
            <a:r>
              <a:rPr lang="nl-NL" dirty="0">
                <a:solidFill>
                  <a:schemeClr val="accent1"/>
                </a:solidFill>
              </a:rPr>
              <a:t>2</a:t>
            </a:r>
            <a:r>
              <a:rPr lang="nl-NL" baseline="30000" dirty="0">
                <a:solidFill>
                  <a:schemeClr val="accent1"/>
                </a:solidFill>
              </a:rPr>
              <a:t>e</a:t>
            </a:r>
            <a:r>
              <a:rPr lang="nl-NL" dirty="0">
                <a:solidFill>
                  <a:schemeClr val="accent1"/>
                </a:solidFill>
              </a:rPr>
              <a:t> dimensie </a:t>
            </a:r>
            <a:endParaRPr lang="nl-NL" sz="1200" dirty="0">
              <a:solidFill>
                <a:schemeClr val="accent1"/>
              </a:solidFill>
            </a:endParaRPr>
          </a:p>
          <a:p>
            <a:r>
              <a:rPr lang="nl-NL" sz="1200" dirty="0"/>
              <a:t>Kwaliteit/systeemtheorie</a:t>
            </a:r>
            <a:endParaRPr lang="nl-NL" dirty="0"/>
          </a:p>
          <a:p>
            <a:pPr marL="285750" indent="-285750">
              <a:buFontTx/>
              <a:buChar char="-"/>
            </a:pPr>
            <a:r>
              <a:rPr lang="nl-NL" sz="1200" dirty="0"/>
              <a:t>Wie zijn er betrokken</a:t>
            </a:r>
          </a:p>
          <a:p>
            <a:pPr marL="285750" indent="-285750">
              <a:buFontTx/>
              <a:buChar char="-"/>
            </a:pPr>
            <a:r>
              <a:rPr lang="nl-NL" sz="1200" dirty="0"/>
              <a:t>Vanuit welke rol</a:t>
            </a:r>
          </a:p>
          <a:p>
            <a:pPr marL="285750" indent="-285750">
              <a:buFontTx/>
              <a:buChar char="-"/>
            </a:pPr>
            <a:r>
              <a:rPr lang="nl-NL" sz="1200" dirty="0"/>
              <a:t>Onderlinge verbanden?</a:t>
            </a:r>
          </a:p>
          <a:p>
            <a:pPr marL="285750" indent="-285750">
              <a:buFontTx/>
              <a:buChar char="-"/>
            </a:pPr>
            <a:r>
              <a:rPr lang="nl-NL" sz="1200" dirty="0"/>
              <a:t>Wie moeten/kunnen er aan M-tafel?</a:t>
            </a:r>
          </a:p>
          <a:p>
            <a:pPr marL="285750" indent="-285750">
              <a:buFontTx/>
              <a:buChar char="-"/>
            </a:pPr>
            <a:endParaRPr lang="nl-NL" sz="1200" dirty="0"/>
          </a:p>
          <a:p>
            <a:pPr marL="285750" indent="-285750">
              <a:buFontTx/>
              <a:buChar char="-"/>
            </a:pPr>
            <a:endParaRPr lang="nl-NL" sz="1200" dirty="0"/>
          </a:p>
          <a:p>
            <a:r>
              <a:rPr lang="nl-NL" sz="1200" dirty="0"/>
              <a:t>Mogelijke betrokkenen:</a:t>
            </a:r>
          </a:p>
          <a:p>
            <a:r>
              <a:rPr lang="nl-NL" sz="1200" dirty="0"/>
              <a:t>Partij</a:t>
            </a:r>
          </a:p>
          <a:p>
            <a:r>
              <a:rPr lang="nl-NL" sz="1200" dirty="0"/>
              <a:t>Vertegenwoordiger</a:t>
            </a:r>
          </a:p>
          <a:p>
            <a:r>
              <a:rPr lang="nl-NL" sz="1200" dirty="0"/>
              <a:t>Adviseur</a:t>
            </a:r>
          </a:p>
          <a:p>
            <a:r>
              <a:rPr lang="nl-NL" sz="1200" dirty="0"/>
              <a:t>Partijbegeleider</a:t>
            </a:r>
          </a:p>
          <a:p>
            <a:r>
              <a:rPr lang="nl-NL" sz="1200" dirty="0"/>
              <a:t>Derde Belanghebbende</a:t>
            </a:r>
          </a:p>
          <a:p>
            <a:r>
              <a:rPr lang="nl-NL" sz="1200" dirty="0"/>
              <a:t>Derde Betrokkene</a:t>
            </a:r>
          </a:p>
          <a:p>
            <a:r>
              <a:rPr lang="nl-NL" sz="1200" dirty="0"/>
              <a:t>Derde Opdrachtgever</a:t>
            </a:r>
          </a:p>
          <a:p>
            <a:r>
              <a:rPr lang="nl-NL" sz="1200" dirty="0"/>
              <a:t>Verwijzer</a:t>
            </a:r>
          </a:p>
          <a:p>
            <a:r>
              <a:rPr lang="nl-NL" sz="1200" dirty="0"/>
              <a:t>Mediator</a:t>
            </a:r>
          </a:p>
        </p:txBody>
      </p:sp>
      <p:sp>
        <p:nvSpPr>
          <p:cNvPr id="265" name="Tekstvak 264">
            <a:extLst>
              <a:ext uri="{FF2B5EF4-FFF2-40B4-BE49-F238E27FC236}">
                <a16:creationId xmlns:a16="http://schemas.microsoft.com/office/drawing/2014/main" id="{1B3A525E-E624-AA0B-2CB1-1BDF0A57A2DD}"/>
              </a:ext>
            </a:extLst>
          </p:cNvPr>
          <p:cNvSpPr txBox="1"/>
          <p:nvPr/>
        </p:nvSpPr>
        <p:spPr>
          <a:xfrm>
            <a:off x="8162603" y="1645485"/>
            <a:ext cx="3525197" cy="1477328"/>
          </a:xfrm>
          <a:prstGeom prst="rect">
            <a:avLst/>
          </a:prstGeom>
          <a:noFill/>
        </p:spPr>
        <p:txBody>
          <a:bodyPr wrap="square" rtlCol="0">
            <a:spAutoFit/>
          </a:bodyPr>
          <a:lstStyle/>
          <a:p>
            <a:r>
              <a:rPr lang="nl-NL" dirty="0">
                <a:solidFill>
                  <a:schemeClr val="accent1"/>
                </a:solidFill>
              </a:rPr>
              <a:t>3</a:t>
            </a:r>
            <a:r>
              <a:rPr lang="nl-NL" baseline="30000" dirty="0">
                <a:solidFill>
                  <a:schemeClr val="accent1"/>
                </a:solidFill>
              </a:rPr>
              <a:t>e</a:t>
            </a:r>
            <a:r>
              <a:rPr lang="nl-NL" dirty="0">
                <a:solidFill>
                  <a:schemeClr val="accent1"/>
                </a:solidFill>
              </a:rPr>
              <a:t> dimensie </a:t>
            </a:r>
            <a:endParaRPr lang="nl-NL" sz="1200" dirty="0">
              <a:solidFill>
                <a:schemeClr val="accent1"/>
              </a:solidFill>
            </a:endParaRPr>
          </a:p>
          <a:p>
            <a:r>
              <a:rPr lang="nl-NL" sz="1200" dirty="0"/>
              <a:t>Subcultuur/cultuurtheorie</a:t>
            </a:r>
            <a:endParaRPr lang="nl-NL" dirty="0"/>
          </a:p>
          <a:p>
            <a:pPr marL="285750" indent="-285750">
              <a:buFontTx/>
              <a:buChar char="-"/>
            </a:pPr>
            <a:r>
              <a:rPr lang="nl-NL" sz="1200" dirty="0"/>
              <a:t>Verschil in conflict-beleving</a:t>
            </a:r>
          </a:p>
          <a:p>
            <a:pPr marL="285750" indent="-285750">
              <a:buFontTx/>
              <a:buChar char="-"/>
            </a:pPr>
            <a:r>
              <a:rPr lang="nl-NL" sz="1200" dirty="0"/>
              <a:t>Welk domein wordt het meest geraakt</a:t>
            </a:r>
          </a:p>
          <a:p>
            <a:pPr marL="285750" indent="-285750">
              <a:buFontTx/>
              <a:buChar char="-"/>
            </a:pPr>
            <a:r>
              <a:rPr lang="nl-NL" sz="1200" dirty="0"/>
              <a:t>Perceptie vanuit betrokken subcultuur</a:t>
            </a:r>
          </a:p>
          <a:p>
            <a:pPr marL="285750" indent="-285750">
              <a:buFontTx/>
              <a:buChar char="-"/>
            </a:pPr>
            <a:r>
              <a:rPr lang="nl-NL" sz="1200" dirty="0"/>
              <a:t>Perceptie vanuit culturele achtergrond</a:t>
            </a:r>
          </a:p>
          <a:p>
            <a:pPr marL="285750" indent="-285750">
              <a:buFontTx/>
              <a:buChar char="-"/>
            </a:pPr>
            <a:endParaRPr lang="nl-NL" sz="1200" dirty="0"/>
          </a:p>
        </p:txBody>
      </p:sp>
      <p:sp>
        <p:nvSpPr>
          <p:cNvPr id="266" name="Ovaal 265">
            <a:extLst>
              <a:ext uri="{FF2B5EF4-FFF2-40B4-BE49-F238E27FC236}">
                <a16:creationId xmlns:a16="http://schemas.microsoft.com/office/drawing/2014/main" id="{892FF290-A11F-2F92-1AEF-AF027D8263A8}"/>
              </a:ext>
            </a:extLst>
          </p:cNvPr>
          <p:cNvSpPr/>
          <p:nvPr/>
        </p:nvSpPr>
        <p:spPr>
          <a:xfrm>
            <a:off x="5042019" y="5238572"/>
            <a:ext cx="1204957" cy="1093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7" name="Ovaal 266">
            <a:extLst>
              <a:ext uri="{FF2B5EF4-FFF2-40B4-BE49-F238E27FC236}">
                <a16:creationId xmlns:a16="http://schemas.microsoft.com/office/drawing/2014/main" id="{60EF72D7-D553-F4D9-8C63-02B0D5803EBE}"/>
              </a:ext>
            </a:extLst>
          </p:cNvPr>
          <p:cNvSpPr/>
          <p:nvPr/>
        </p:nvSpPr>
        <p:spPr>
          <a:xfrm>
            <a:off x="5110385" y="5238572"/>
            <a:ext cx="290557" cy="32474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8" name="Ovaal 267">
            <a:extLst>
              <a:ext uri="{FF2B5EF4-FFF2-40B4-BE49-F238E27FC236}">
                <a16:creationId xmlns:a16="http://schemas.microsoft.com/office/drawing/2014/main" id="{28B1F321-F78F-4ECB-029A-74307697F5FC}"/>
              </a:ext>
            </a:extLst>
          </p:cNvPr>
          <p:cNvSpPr/>
          <p:nvPr/>
        </p:nvSpPr>
        <p:spPr>
          <a:xfrm>
            <a:off x="5682458" y="5492732"/>
            <a:ext cx="290557" cy="3247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9" name="Ovaal 268">
            <a:extLst>
              <a:ext uri="{FF2B5EF4-FFF2-40B4-BE49-F238E27FC236}">
                <a16:creationId xmlns:a16="http://schemas.microsoft.com/office/drawing/2014/main" id="{772729AD-22DE-1A49-24F8-3107D2636200}"/>
              </a:ext>
            </a:extLst>
          </p:cNvPr>
          <p:cNvSpPr/>
          <p:nvPr/>
        </p:nvSpPr>
        <p:spPr>
          <a:xfrm>
            <a:off x="4896740" y="5740079"/>
            <a:ext cx="487605" cy="508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0" name="Ovaal 269">
            <a:extLst>
              <a:ext uri="{FF2B5EF4-FFF2-40B4-BE49-F238E27FC236}">
                <a16:creationId xmlns:a16="http://schemas.microsoft.com/office/drawing/2014/main" id="{5099E4D3-6D7B-B66E-4ED1-A5F1034F2108}"/>
              </a:ext>
            </a:extLst>
          </p:cNvPr>
          <p:cNvSpPr/>
          <p:nvPr/>
        </p:nvSpPr>
        <p:spPr>
          <a:xfrm>
            <a:off x="5255663" y="5927297"/>
            <a:ext cx="68367" cy="6694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1" name="Ovaal 270">
            <a:extLst>
              <a:ext uri="{FF2B5EF4-FFF2-40B4-BE49-F238E27FC236}">
                <a16:creationId xmlns:a16="http://schemas.microsoft.com/office/drawing/2014/main" id="{955C873C-3C21-78B8-F589-0AFBB1181EAB}"/>
              </a:ext>
            </a:extLst>
          </p:cNvPr>
          <p:cNvSpPr/>
          <p:nvPr/>
        </p:nvSpPr>
        <p:spPr>
          <a:xfrm>
            <a:off x="5140542" y="5843262"/>
            <a:ext cx="58396" cy="457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2" name="Ovaal 271">
            <a:extLst>
              <a:ext uri="{FF2B5EF4-FFF2-40B4-BE49-F238E27FC236}">
                <a16:creationId xmlns:a16="http://schemas.microsoft.com/office/drawing/2014/main" id="{06366DAA-C0E5-0982-24D1-EBC0E0B891BB}"/>
              </a:ext>
            </a:extLst>
          </p:cNvPr>
          <p:cNvSpPr/>
          <p:nvPr/>
        </p:nvSpPr>
        <p:spPr>
          <a:xfrm>
            <a:off x="5007835" y="6079697"/>
            <a:ext cx="68367" cy="6694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4" name="Ovaal 273">
            <a:extLst>
              <a:ext uri="{FF2B5EF4-FFF2-40B4-BE49-F238E27FC236}">
                <a16:creationId xmlns:a16="http://schemas.microsoft.com/office/drawing/2014/main" id="{8E18FF6F-CC22-33C8-CA90-CE81824EFA78}"/>
              </a:ext>
            </a:extLst>
          </p:cNvPr>
          <p:cNvSpPr/>
          <p:nvPr/>
        </p:nvSpPr>
        <p:spPr>
          <a:xfrm>
            <a:off x="5828233" y="6079697"/>
            <a:ext cx="290557" cy="3247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3" name="Ovaal 272">
            <a:extLst>
              <a:ext uri="{FF2B5EF4-FFF2-40B4-BE49-F238E27FC236}">
                <a16:creationId xmlns:a16="http://schemas.microsoft.com/office/drawing/2014/main" id="{5B1D28E6-4159-8CE8-8955-C9A17AFE718D}"/>
              </a:ext>
            </a:extLst>
          </p:cNvPr>
          <p:cNvSpPr/>
          <p:nvPr/>
        </p:nvSpPr>
        <p:spPr>
          <a:xfrm>
            <a:off x="5892326" y="6170064"/>
            <a:ext cx="290557" cy="3247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5" name="Ovaal 274">
            <a:extLst>
              <a:ext uri="{FF2B5EF4-FFF2-40B4-BE49-F238E27FC236}">
                <a16:creationId xmlns:a16="http://schemas.microsoft.com/office/drawing/2014/main" id="{98C2651A-3022-9EF2-7D16-F11827670E10}"/>
              </a:ext>
            </a:extLst>
          </p:cNvPr>
          <p:cNvSpPr/>
          <p:nvPr/>
        </p:nvSpPr>
        <p:spPr>
          <a:xfrm>
            <a:off x="6281160" y="5167992"/>
            <a:ext cx="290557" cy="32474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7" name="Rechte verbindingslijn 276">
            <a:extLst>
              <a:ext uri="{FF2B5EF4-FFF2-40B4-BE49-F238E27FC236}">
                <a16:creationId xmlns:a16="http://schemas.microsoft.com/office/drawing/2014/main" id="{87DB8A36-7A12-AF5F-ACF9-9BC1DE266D34}"/>
              </a:ext>
            </a:extLst>
          </p:cNvPr>
          <p:cNvCxnSpPr>
            <a:cxnSpLocks/>
            <a:stCxn id="268" idx="7"/>
            <a:endCxn id="275" idx="2"/>
          </p:cNvCxnSpPr>
          <p:nvPr/>
        </p:nvCxnSpPr>
        <p:spPr>
          <a:xfrm flipV="1">
            <a:off x="5930464" y="5330362"/>
            <a:ext cx="350696" cy="209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Ovaal 280">
            <a:extLst>
              <a:ext uri="{FF2B5EF4-FFF2-40B4-BE49-F238E27FC236}">
                <a16:creationId xmlns:a16="http://schemas.microsoft.com/office/drawing/2014/main" id="{619FACE5-BEF2-76CD-F6A2-9E971EFB9BA7}"/>
              </a:ext>
            </a:extLst>
          </p:cNvPr>
          <p:cNvSpPr/>
          <p:nvPr/>
        </p:nvSpPr>
        <p:spPr>
          <a:xfrm>
            <a:off x="5519592" y="4913832"/>
            <a:ext cx="290557" cy="324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3" name="Ovaal 282">
            <a:extLst>
              <a:ext uri="{FF2B5EF4-FFF2-40B4-BE49-F238E27FC236}">
                <a16:creationId xmlns:a16="http://schemas.microsoft.com/office/drawing/2014/main" id="{9C5734C1-4D50-3FB2-8A3C-3CC766FF4C4D}"/>
              </a:ext>
            </a:extLst>
          </p:cNvPr>
          <p:cNvSpPr/>
          <p:nvPr/>
        </p:nvSpPr>
        <p:spPr>
          <a:xfrm>
            <a:off x="4516452" y="5399518"/>
            <a:ext cx="290557" cy="32474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84" name="Rechte verbindingslijn 283">
            <a:extLst>
              <a:ext uri="{FF2B5EF4-FFF2-40B4-BE49-F238E27FC236}">
                <a16:creationId xmlns:a16="http://schemas.microsoft.com/office/drawing/2014/main" id="{F0171AE1-BA7C-F204-4790-818A6B565E11}"/>
              </a:ext>
            </a:extLst>
          </p:cNvPr>
          <p:cNvCxnSpPr>
            <a:cxnSpLocks/>
            <a:stCxn id="283" idx="6"/>
            <a:endCxn id="267" idx="2"/>
          </p:cNvCxnSpPr>
          <p:nvPr/>
        </p:nvCxnSpPr>
        <p:spPr>
          <a:xfrm flipV="1">
            <a:off x="4807009" y="5400942"/>
            <a:ext cx="303376" cy="160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Ovaal 286">
            <a:extLst>
              <a:ext uri="{FF2B5EF4-FFF2-40B4-BE49-F238E27FC236}">
                <a16:creationId xmlns:a16="http://schemas.microsoft.com/office/drawing/2014/main" id="{03FBA33B-85C9-A73F-9BC3-90A5620C4BD0}"/>
              </a:ext>
            </a:extLst>
          </p:cNvPr>
          <p:cNvSpPr/>
          <p:nvPr/>
        </p:nvSpPr>
        <p:spPr>
          <a:xfrm>
            <a:off x="10200401" y="3649049"/>
            <a:ext cx="1327876" cy="4165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9" name="Tekstvak 288">
            <a:extLst>
              <a:ext uri="{FF2B5EF4-FFF2-40B4-BE49-F238E27FC236}">
                <a16:creationId xmlns:a16="http://schemas.microsoft.com/office/drawing/2014/main" id="{E510AA38-0939-3767-9DFF-E1B30DE366B5}"/>
              </a:ext>
            </a:extLst>
          </p:cNvPr>
          <p:cNvSpPr txBox="1"/>
          <p:nvPr/>
        </p:nvSpPr>
        <p:spPr>
          <a:xfrm>
            <a:off x="10209439" y="3719750"/>
            <a:ext cx="1472592" cy="230832"/>
          </a:xfrm>
          <a:prstGeom prst="rect">
            <a:avLst/>
          </a:prstGeom>
          <a:noFill/>
        </p:spPr>
        <p:txBody>
          <a:bodyPr wrap="square" rtlCol="0">
            <a:spAutoFit/>
          </a:bodyPr>
          <a:lstStyle/>
          <a:p>
            <a:r>
              <a:rPr lang="nl-NL" sz="900" dirty="0"/>
              <a:t>Vrij gekozen relatie</a:t>
            </a:r>
          </a:p>
        </p:txBody>
      </p:sp>
      <p:sp>
        <p:nvSpPr>
          <p:cNvPr id="290" name="Ovaal 289">
            <a:extLst>
              <a:ext uri="{FF2B5EF4-FFF2-40B4-BE49-F238E27FC236}">
                <a16:creationId xmlns:a16="http://schemas.microsoft.com/office/drawing/2014/main" id="{95F49D06-1451-DE4A-8A51-C84726B31534}"/>
              </a:ext>
            </a:extLst>
          </p:cNvPr>
          <p:cNvSpPr/>
          <p:nvPr/>
        </p:nvSpPr>
        <p:spPr>
          <a:xfrm>
            <a:off x="9617859" y="4015095"/>
            <a:ext cx="1327876" cy="4165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1" name="Tekstvak 290">
            <a:extLst>
              <a:ext uri="{FF2B5EF4-FFF2-40B4-BE49-F238E27FC236}">
                <a16:creationId xmlns:a16="http://schemas.microsoft.com/office/drawing/2014/main" id="{C1624D96-3238-040E-DB39-68FBE5F09841}"/>
              </a:ext>
            </a:extLst>
          </p:cNvPr>
          <p:cNvSpPr txBox="1"/>
          <p:nvPr/>
        </p:nvSpPr>
        <p:spPr>
          <a:xfrm>
            <a:off x="9617859" y="4093521"/>
            <a:ext cx="1576998" cy="230832"/>
          </a:xfrm>
          <a:prstGeom prst="rect">
            <a:avLst/>
          </a:prstGeom>
          <a:noFill/>
        </p:spPr>
        <p:txBody>
          <a:bodyPr wrap="square" rtlCol="0">
            <a:spAutoFit/>
          </a:bodyPr>
          <a:lstStyle/>
          <a:p>
            <a:r>
              <a:rPr lang="nl-NL" sz="900" dirty="0"/>
              <a:t>Werk &amp; </a:t>
            </a:r>
            <a:r>
              <a:rPr lang="nl-NL" sz="900" dirty="0" err="1"/>
              <a:t>ec</a:t>
            </a:r>
            <a:r>
              <a:rPr lang="nl-NL" sz="900" dirty="0"/>
              <a:t>. middelen</a:t>
            </a:r>
          </a:p>
        </p:txBody>
      </p:sp>
      <p:sp>
        <p:nvSpPr>
          <p:cNvPr id="292" name="Ovaal 291">
            <a:extLst>
              <a:ext uri="{FF2B5EF4-FFF2-40B4-BE49-F238E27FC236}">
                <a16:creationId xmlns:a16="http://schemas.microsoft.com/office/drawing/2014/main" id="{93BD507B-8550-B57D-1774-27CB3B7DD79D}"/>
              </a:ext>
            </a:extLst>
          </p:cNvPr>
          <p:cNvSpPr/>
          <p:nvPr/>
        </p:nvSpPr>
        <p:spPr>
          <a:xfrm>
            <a:off x="8985476" y="4416747"/>
            <a:ext cx="1327876" cy="4165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3" name="Tekstvak 292">
            <a:extLst>
              <a:ext uri="{FF2B5EF4-FFF2-40B4-BE49-F238E27FC236}">
                <a16:creationId xmlns:a16="http://schemas.microsoft.com/office/drawing/2014/main" id="{58BE34CA-0535-71D1-BDF6-A8CC51B19925}"/>
              </a:ext>
            </a:extLst>
          </p:cNvPr>
          <p:cNvSpPr txBox="1"/>
          <p:nvPr/>
        </p:nvSpPr>
        <p:spPr>
          <a:xfrm>
            <a:off x="9000282" y="4470004"/>
            <a:ext cx="1576997" cy="230832"/>
          </a:xfrm>
          <a:prstGeom prst="rect">
            <a:avLst/>
          </a:prstGeom>
          <a:noFill/>
        </p:spPr>
        <p:txBody>
          <a:bodyPr wrap="square" rtlCol="0">
            <a:spAutoFit/>
          </a:bodyPr>
          <a:lstStyle/>
          <a:p>
            <a:r>
              <a:rPr lang="nl-NL" sz="900" dirty="0"/>
              <a:t>Wonen en omgeving</a:t>
            </a:r>
          </a:p>
        </p:txBody>
      </p:sp>
      <p:sp>
        <p:nvSpPr>
          <p:cNvPr id="294" name="Ovaal 293">
            <a:extLst>
              <a:ext uri="{FF2B5EF4-FFF2-40B4-BE49-F238E27FC236}">
                <a16:creationId xmlns:a16="http://schemas.microsoft.com/office/drawing/2014/main" id="{53BFF79F-5BBC-51CB-B905-06570D7949D2}"/>
              </a:ext>
            </a:extLst>
          </p:cNvPr>
          <p:cNvSpPr/>
          <p:nvPr/>
        </p:nvSpPr>
        <p:spPr>
          <a:xfrm>
            <a:off x="8402934" y="4782793"/>
            <a:ext cx="1327876" cy="4165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5" name="Tekstvak 294">
            <a:extLst>
              <a:ext uri="{FF2B5EF4-FFF2-40B4-BE49-F238E27FC236}">
                <a16:creationId xmlns:a16="http://schemas.microsoft.com/office/drawing/2014/main" id="{87C5CBC1-B7B9-5F74-056A-CA8ED94565E9}"/>
              </a:ext>
            </a:extLst>
          </p:cNvPr>
          <p:cNvSpPr txBox="1"/>
          <p:nvPr/>
        </p:nvSpPr>
        <p:spPr>
          <a:xfrm>
            <a:off x="8402934" y="4861219"/>
            <a:ext cx="1576998" cy="246221"/>
          </a:xfrm>
          <a:prstGeom prst="rect">
            <a:avLst/>
          </a:prstGeom>
          <a:noFill/>
        </p:spPr>
        <p:txBody>
          <a:bodyPr wrap="square" rtlCol="0">
            <a:spAutoFit/>
          </a:bodyPr>
          <a:lstStyle/>
          <a:p>
            <a:r>
              <a:rPr lang="nl-NL" sz="1000" dirty="0"/>
              <a:t>Familie en </a:t>
            </a:r>
            <a:r>
              <a:rPr lang="nl-NL" sz="1000" dirty="0" err="1"/>
              <a:t>aanv</a:t>
            </a:r>
            <a:r>
              <a:rPr lang="nl-NL" sz="1000" dirty="0"/>
              <a:t>.</a:t>
            </a:r>
          </a:p>
        </p:txBody>
      </p:sp>
      <p:cxnSp>
        <p:nvCxnSpPr>
          <p:cNvPr id="297" name="Rechte verbindingslijn met pijl 296">
            <a:extLst>
              <a:ext uri="{FF2B5EF4-FFF2-40B4-BE49-F238E27FC236}">
                <a16:creationId xmlns:a16="http://schemas.microsoft.com/office/drawing/2014/main" id="{0F7966C9-FB8E-4EBA-E024-3E1392012880}"/>
              </a:ext>
            </a:extLst>
          </p:cNvPr>
          <p:cNvCxnSpPr/>
          <p:nvPr/>
        </p:nvCxnSpPr>
        <p:spPr>
          <a:xfrm flipV="1">
            <a:off x="8162603" y="3649049"/>
            <a:ext cx="1817329" cy="1133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8" name="Tekstvak 297">
            <a:extLst>
              <a:ext uri="{FF2B5EF4-FFF2-40B4-BE49-F238E27FC236}">
                <a16:creationId xmlns:a16="http://schemas.microsoft.com/office/drawing/2014/main" id="{F8242CA2-5D13-A824-8D9E-62EED2CDA150}"/>
              </a:ext>
            </a:extLst>
          </p:cNvPr>
          <p:cNvSpPr txBox="1"/>
          <p:nvPr/>
        </p:nvSpPr>
        <p:spPr>
          <a:xfrm rot="19645158">
            <a:off x="8243458" y="3833552"/>
            <a:ext cx="1327876" cy="230832"/>
          </a:xfrm>
          <a:prstGeom prst="rect">
            <a:avLst/>
          </a:prstGeom>
          <a:noFill/>
        </p:spPr>
        <p:txBody>
          <a:bodyPr wrap="square" rtlCol="0">
            <a:spAutoFit/>
          </a:bodyPr>
          <a:lstStyle/>
          <a:p>
            <a:r>
              <a:rPr lang="nl-NL" sz="900" dirty="0"/>
              <a:t>cultuurperspectief</a:t>
            </a:r>
          </a:p>
        </p:txBody>
      </p:sp>
    </p:spTree>
    <p:extLst>
      <p:ext uri="{BB962C8B-B14F-4D97-AF65-F5344CB8AC3E}">
        <p14:creationId xmlns:p14="http://schemas.microsoft.com/office/powerpoint/2010/main" val="1223080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Werkvormen</a:t>
            </a:r>
            <a:endParaRPr lang="nl-NL" sz="3200" dirty="0"/>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182" name="Tekstvak 181">
            <a:extLst>
              <a:ext uri="{FF2B5EF4-FFF2-40B4-BE49-F238E27FC236}">
                <a16:creationId xmlns:a16="http://schemas.microsoft.com/office/drawing/2014/main" id="{D6E5E79A-9AB6-3F2B-34B1-38C0D45B1E1D}"/>
              </a:ext>
            </a:extLst>
          </p:cNvPr>
          <p:cNvSpPr txBox="1"/>
          <p:nvPr/>
        </p:nvSpPr>
        <p:spPr>
          <a:xfrm>
            <a:off x="504200" y="1640793"/>
            <a:ext cx="3854573" cy="1292662"/>
          </a:xfrm>
          <a:prstGeom prst="rect">
            <a:avLst/>
          </a:prstGeom>
          <a:noFill/>
        </p:spPr>
        <p:txBody>
          <a:bodyPr wrap="square" rtlCol="0">
            <a:spAutoFit/>
          </a:bodyPr>
          <a:lstStyle/>
          <a:p>
            <a:r>
              <a:rPr lang="nl-NL" dirty="0"/>
              <a:t>Doel</a:t>
            </a:r>
          </a:p>
          <a:p>
            <a:pPr marL="285750" indent="-285750">
              <a:buFontTx/>
              <a:buChar char="-"/>
            </a:pPr>
            <a:r>
              <a:rPr lang="nl-NL" sz="1200" dirty="0"/>
              <a:t>Individuele reflectie (zelf-)</a:t>
            </a:r>
          </a:p>
          <a:p>
            <a:pPr marL="285750" indent="-285750">
              <a:buFontTx/>
              <a:buChar char="-"/>
            </a:pPr>
            <a:r>
              <a:rPr lang="nl-NL" sz="1200" dirty="0"/>
              <a:t>Inzicht/doorbreken communicatiepatroon</a:t>
            </a:r>
          </a:p>
          <a:p>
            <a:pPr marL="285750" indent="-285750">
              <a:buFontTx/>
              <a:buChar char="-"/>
            </a:pPr>
            <a:r>
              <a:rPr lang="nl-NL" sz="1200" dirty="0"/>
              <a:t>Begrip van beleving (bij zelf/anderen)</a:t>
            </a:r>
          </a:p>
          <a:p>
            <a:pPr marL="285750" indent="-285750">
              <a:buFontTx/>
              <a:buChar char="-"/>
            </a:pPr>
            <a:r>
              <a:rPr lang="nl-NL" sz="1200" dirty="0"/>
              <a:t>Ordening (proces/inhoud)</a:t>
            </a:r>
          </a:p>
          <a:p>
            <a:pPr marL="285750" indent="-285750">
              <a:buFontTx/>
              <a:buChar char="-"/>
            </a:pPr>
            <a:r>
              <a:rPr lang="nl-NL" sz="1200" dirty="0"/>
              <a:t>Creativiteit aanspreken en vergroten</a:t>
            </a:r>
          </a:p>
        </p:txBody>
      </p:sp>
    </p:spTree>
    <p:extLst>
      <p:ext uri="{BB962C8B-B14F-4D97-AF65-F5344CB8AC3E}">
        <p14:creationId xmlns:p14="http://schemas.microsoft.com/office/powerpoint/2010/main" val="3353875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Werkvormen</a:t>
            </a:r>
            <a:endParaRPr lang="nl-NL" sz="3200" dirty="0"/>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sp>
        <p:nvSpPr>
          <p:cNvPr id="182" name="Tekstvak 181">
            <a:extLst>
              <a:ext uri="{FF2B5EF4-FFF2-40B4-BE49-F238E27FC236}">
                <a16:creationId xmlns:a16="http://schemas.microsoft.com/office/drawing/2014/main" id="{D6E5E79A-9AB6-3F2B-34B1-38C0D45B1E1D}"/>
              </a:ext>
            </a:extLst>
          </p:cNvPr>
          <p:cNvSpPr txBox="1"/>
          <p:nvPr/>
        </p:nvSpPr>
        <p:spPr>
          <a:xfrm>
            <a:off x="504200" y="1640793"/>
            <a:ext cx="3854573" cy="1292662"/>
          </a:xfrm>
          <a:prstGeom prst="rect">
            <a:avLst/>
          </a:prstGeom>
          <a:noFill/>
        </p:spPr>
        <p:txBody>
          <a:bodyPr wrap="square" rtlCol="0">
            <a:spAutoFit/>
          </a:bodyPr>
          <a:lstStyle/>
          <a:p>
            <a:r>
              <a:rPr lang="nl-NL" dirty="0"/>
              <a:t>Doel</a:t>
            </a:r>
          </a:p>
          <a:p>
            <a:pPr marL="285750" indent="-285750">
              <a:buFontTx/>
              <a:buChar char="-"/>
            </a:pPr>
            <a:r>
              <a:rPr lang="nl-NL" sz="1200" dirty="0"/>
              <a:t>Individuele reflectie (zelf-)</a:t>
            </a:r>
          </a:p>
          <a:p>
            <a:pPr marL="285750" indent="-285750">
              <a:buFontTx/>
              <a:buChar char="-"/>
            </a:pPr>
            <a:r>
              <a:rPr lang="nl-NL" sz="1200" dirty="0"/>
              <a:t>Inzicht/doorbreken communicatiepatroon</a:t>
            </a:r>
          </a:p>
          <a:p>
            <a:pPr marL="285750" indent="-285750">
              <a:buFontTx/>
              <a:buChar char="-"/>
            </a:pPr>
            <a:r>
              <a:rPr lang="nl-NL" sz="1200" dirty="0"/>
              <a:t>Begrip van beleving (bij zelf/anderen)</a:t>
            </a:r>
          </a:p>
          <a:p>
            <a:pPr marL="285750" indent="-285750">
              <a:buFontTx/>
              <a:buChar char="-"/>
            </a:pPr>
            <a:r>
              <a:rPr lang="nl-NL" sz="1200" dirty="0"/>
              <a:t>Ordening (proces/inhoud)</a:t>
            </a:r>
          </a:p>
          <a:p>
            <a:pPr marL="285750" indent="-285750">
              <a:buFontTx/>
              <a:buChar char="-"/>
            </a:pPr>
            <a:r>
              <a:rPr lang="nl-NL" sz="1200" dirty="0"/>
              <a:t>Creativiteit aanspreken en vergroten</a:t>
            </a:r>
          </a:p>
        </p:txBody>
      </p:sp>
      <p:sp>
        <p:nvSpPr>
          <p:cNvPr id="30" name="Tekstvak 29">
            <a:extLst>
              <a:ext uri="{FF2B5EF4-FFF2-40B4-BE49-F238E27FC236}">
                <a16:creationId xmlns:a16="http://schemas.microsoft.com/office/drawing/2014/main" id="{939E5546-9DF7-53B7-0928-FE9356739CFC}"/>
              </a:ext>
            </a:extLst>
          </p:cNvPr>
          <p:cNvSpPr txBox="1"/>
          <p:nvPr/>
        </p:nvSpPr>
        <p:spPr>
          <a:xfrm>
            <a:off x="4886768" y="1644472"/>
            <a:ext cx="3854573" cy="4616648"/>
          </a:xfrm>
          <a:prstGeom prst="rect">
            <a:avLst/>
          </a:prstGeom>
          <a:noFill/>
        </p:spPr>
        <p:txBody>
          <a:bodyPr wrap="square" rtlCol="0">
            <a:spAutoFit/>
          </a:bodyPr>
          <a:lstStyle/>
          <a:p>
            <a:r>
              <a:rPr lang="nl-NL" dirty="0"/>
              <a:t>Overzicht</a:t>
            </a:r>
          </a:p>
          <a:p>
            <a:pPr marL="285750" indent="-285750">
              <a:buFontTx/>
              <a:buChar char="-"/>
            </a:pPr>
            <a:r>
              <a:rPr lang="nl-NL" sz="1200" dirty="0"/>
              <a:t>Bilaterale gesprekken</a:t>
            </a:r>
          </a:p>
          <a:p>
            <a:pPr marL="285750" indent="-285750">
              <a:buFontTx/>
              <a:buChar char="-"/>
            </a:pPr>
            <a:r>
              <a:rPr lang="nl-NL" sz="1200" dirty="0"/>
              <a:t>Brainstorm</a:t>
            </a:r>
          </a:p>
          <a:p>
            <a:pPr marL="285750" indent="-285750">
              <a:buFontTx/>
              <a:buChar char="-"/>
            </a:pPr>
            <a:r>
              <a:rPr lang="nl-NL" sz="1200" dirty="0" err="1"/>
              <a:t>Buzzen</a:t>
            </a:r>
            <a:endParaRPr lang="nl-NL" sz="1200" dirty="0"/>
          </a:p>
          <a:p>
            <a:pPr marL="285750" indent="-285750">
              <a:buFontTx/>
              <a:buChar char="-"/>
            </a:pPr>
            <a:r>
              <a:rPr lang="nl-NL" sz="1200" dirty="0"/>
              <a:t>Carrousel</a:t>
            </a:r>
          </a:p>
          <a:p>
            <a:pPr marL="285750" indent="-285750">
              <a:buFontTx/>
              <a:buChar char="-"/>
            </a:pPr>
            <a:r>
              <a:rPr lang="nl-NL" sz="1200" dirty="0" err="1"/>
              <a:t>Cirkelbrainstorm</a:t>
            </a:r>
            <a:endParaRPr lang="nl-NL" sz="1200" dirty="0"/>
          </a:p>
          <a:p>
            <a:pPr marL="285750" indent="-285750">
              <a:buFontTx/>
              <a:buChar char="-"/>
            </a:pPr>
            <a:r>
              <a:rPr lang="nl-NL" sz="1200" dirty="0"/>
              <a:t>Denkraam verruimen</a:t>
            </a:r>
          </a:p>
          <a:p>
            <a:pPr marL="285750" indent="-285750">
              <a:buFontTx/>
              <a:buChar char="-"/>
            </a:pPr>
            <a:r>
              <a:rPr lang="nl-NL" sz="1200" dirty="0"/>
              <a:t>E-mail inventarisatie</a:t>
            </a:r>
          </a:p>
          <a:p>
            <a:pPr marL="285750" indent="-285750">
              <a:buFontTx/>
              <a:buChar char="-"/>
            </a:pPr>
            <a:r>
              <a:rPr lang="nl-NL" sz="1200" dirty="0"/>
              <a:t>Klaag- en jubelmuur</a:t>
            </a:r>
          </a:p>
          <a:p>
            <a:pPr marL="285750" indent="-285750">
              <a:buFontTx/>
              <a:buChar char="-"/>
            </a:pPr>
            <a:r>
              <a:rPr lang="nl-NL" sz="1200" dirty="0"/>
              <a:t>Metaforen</a:t>
            </a:r>
          </a:p>
          <a:p>
            <a:pPr marL="285750" indent="-285750">
              <a:buFontTx/>
              <a:buChar char="-"/>
            </a:pPr>
            <a:r>
              <a:rPr lang="nl-NL" sz="1200" dirty="0" err="1"/>
              <a:t>Mindmap</a:t>
            </a:r>
            <a:endParaRPr lang="nl-NL" sz="1200" dirty="0"/>
          </a:p>
          <a:p>
            <a:pPr marL="285750" indent="-285750">
              <a:buFontTx/>
              <a:buChar char="-"/>
            </a:pPr>
            <a:r>
              <a:rPr lang="nl-NL" sz="1200" dirty="0"/>
              <a:t>‘Out of </a:t>
            </a:r>
            <a:r>
              <a:rPr lang="nl-NL" sz="1200" dirty="0" err="1"/>
              <a:t>the</a:t>
            </a:r>
            <a:r>
              <a:rPr lang="nl-NL" sz="1200" dirty="0"/>
              <a:t> </a:t>
            </a:r>
            <a:r>
              <a:rPr lang="nl-NL" sz="1200" dirty="0" err="1"/>
              <a:t>Box’denken</a:t>
            </a:r>
            <a:endParaRPr lang="nl-NL" sz="1200" dirty="0"/>
          </a:p>
          <a:p>
            <a:pPr marL="285750" indent="-285750">
              <a:buFontTx/>
              <a:buChar char="-"/>
            </a:pPr>
            <a:r>
              <a:rPr lang="nl-NL" sz="1200" dirty="0"/>
              <a:t>Pijltekening</a:t>
            </a:r>
          </a:p>
          <a:p>
            <a:pPr marL="285750" indent="-285750">
              <a:buFontTx/>
              <a:buChar char="-"/>
            </a:pPr>
            <a:r>
              <a:rPr lang="nl-NL" sz="1200" dirty="0"/>
              <a:t>Planbordmethode</a:t>
            </a:r>
          </a:p>
          <a:p>
            <a:pPr marL="285750" indent="-285750">
              <a:buFontTx/>
              <a:buChar char="-"/>
            </a:pPr>
            <a:r>
              <a:rPr lang="nl-NL" sz="1200" dirty="0"/>
              <a:t>Rituelen</a:t>
            </a:r>
          </a:p>
          <a:p>
            <a:pPr marL="285750" indent="-285750">
              <a:buFontTx/>
              <a:buChar char="-"/>
            </a:pPr>
            <a:r>
              <a:rPr lang="nl-NL" sz="1200" dirty="0"/>
              <a:t>Rollen zichtbaar maken</a:t>
            </a:r>
          </a:p>
          <a:p>
            <a:pPr marL="285750" indent="-285750">
              <a:buFontTx/>
              <a:buChar char="-"/>
            </a:pPr>
            <a:r>
              <a:rPr lang="nl-NL" sz="1200" dirty="0" err="1"/>
              <a:t>Samoïsche</a:t>
            </a:r>
            <a:r>
              <a:rPr lang="nl-NL" sz="1200" dirty="0"/>
              <a:t> Cirkel</a:t>
            </a:r>
          </a:p>
          <a:p>
            <a:pPr marL="285750" indent="-285750">
              <a:buFontTx/>
              <a:buChar char="-"/>
            </a:pPr>
            <a:r>
              <a:rPr lang="nl-NL" sz="1200" dirty="0"/>
              <a:t>Schaalvragen</a:t>
            </a:r>
          </a:p>
          <a:p>
            <a:pPr marL="285750" indent="-285750">
              <a:buFontTx/>
              <a:buChar char="-"/>
            </a:pPr>
            <a:r>
              <a:rPr lang="nl-NL" sz="1200" dirty="0"/>
              <a:t>Spreadsheets</a:t>
            </a:r>
          </a:p>
          <a:p>
            <a:pPr marL="285750" indent="-285750">
              <a:buFontTx/>
              <a:buChar char="-"/>
            </a:pPr>
            <a:r>
              <a:rPr lang="nl-NL" sz="1200" dirty="0"/>
              <a:t>Structuuropstellingen</a:t>
            </a:r>
          </a:p>
          <a:p>
            <a:pPr marL="285750" indent="-285750">
              <a:buFontTx/>
              <a:buChar char="-"/>
            </a:pPr>
            <a:r>
              <a:rPr lang="nl-NL" sz="1200" dirty="0"/>
              <a:t>Tekenen Verleden-Heden-Toekomst</a:t>
            </a:r>
          </a:p>
          <a:p>
            <a:pPr marL="285750" indent="-285750">
              <a:buFontTx/>
              <a:buChar char="-"/>
            </a:pPr>
            <a:r>
              <a:rPr lang="nl-NL" sz="1200" dirty="0"/>
              <a:t>Thematafels</a:t>
            </a:r>
          </a:p>
          <a:p>
            <a:pPr marL="285750" indent="-285750">
              <a:buFontTx/>
              <a:buChar char="-"/>
            </a:pPr>
            <a:r>
              <a:rPr lang="nl-NL" sz="1200" dirty="0"/>
              <a:t>Zes denkhoeden</a:t>
            </a:r>
          </a:p>
          <a:p>
            <a:pPr marL="285750" indent="-285750">
              <a:buFontTx/>
              <a:buChar char="-"/>
            </a:pPr>
            <a:endParaRPr lang="nl-NL" sz="1200" dirty="0"/>
          </a:p>
        </p:txBody>
      </p:sp>
    </p:spTree>
    <p:extLst>
      <p:ext uri="{BB962C8B-B14F-4D97-AF65-F5344CB8AC3E}">
        <p14:creationId xmlns:p14="http://schemas.microsoft.com/office/powerpoint/2010/main" val="883936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6</a:t>
            </a:r>
          </a:p>
        </p:txBody>
      </p:sp>
      <p:sp>
        <p:nvSpPr>
          <p:cNvPr id="4" name="Tijdelijke aanduiding voor inhoud 3">
            <a:extLst>
              <a:ext uri="{FF2B5EF4-FFF2-40B4-BE49-F238E27FC236}">
                <a16:creationId xmlns:a16="http://schemas.microsoft.com/office/drawing/2014/main" id="{AF70D629-628F-F77A-7EDE-73168629B1D4}"/>
              </a:ext>
            </a:extLst>
          </p:cNvPr>
          <p:cNvSpPr>
            <a:spLocks noGrp="1"/>
          </p:cNvSpPr>
          <p:nvPr>
            <p:ph idx="1"/>
          </p:nvPr>
        </p:nvSpPr>
        <p:spPr>
          <a:xfrm>
            <a:off x="1103312" y="2052918"/>
            <a:ext cx="5441777" cy="4195481"/>
          </a:xfrm>
        </p:spPr>
        <p:txBody>
          <a:bodyPr>
            <a:normAutofit/>
          </a:bodyPr>
          <a:lstStyle/>
          <a:p>
            <a:r>
              <a:rPr lang="nl-NL" sz="1400" dirty="0"/>
              <a:t>Relatie verlies en conflict</a:t>
            </a:r>
          </a:p>
          <a:p>
            <a:pPr lvl="1"/>
            <a:r>
              <a:rPr lang="nl-NL" sz="1200" dirty="0"/>
              <a:t>Overeenkomsten</a:t>
            </a:r>
          </a:p>
          <a:p>
            <a:pPr lvl="1"/>
            <a:r>
              <a:rPr lang="nl-NL" sz="1200" dirty="0"/>
              <a:t>verschillen </a:t>
            </a:r>
          </a:p>
          <a:p>
            <a:r>
              <a:rPr lang="nl-NL" sz="1400" dirty="0"/>
              <a:t>Conflict, verlies en cultuur</a:t>
            </a:r>
          </a:p>
          <a:p>
            <a:r>
              <a:rPr lang="nl-NL" sz="1400" dirty="0"/>
              <a:t>Culturele en/of internationale aspecten</a:t>
            </a:r>
          </a:p>
          <a:p>
            <a:r>
              <a:rPr lang="nl-NL" sz="1400" dirty="0"/>
              <a:t>Hoe ziet iemand zich zelf en hoe zien anderen hem/haar</a:t>
            </a:r>
          </a:p>
          <a:p>
            <a:r>
              <a:rPr lang="nl-NL" sz="1400" dirty="0"/>
              <a:t>Waardoor wordt cultuur bepaald?</a:t>
            </a:r>
          </a:p>
          <a:p>
            <a:endParaRPr lang="nl-NL" sz="1400" dirty="0"/>
          </a:p>
        </p:txBody>
      </p:sp>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400" dirty="0"/>
          </a:p>
        </p:txBody>
      </p:sp>
      <p:pic>
        <p:nvPicPr>
          <p:cNvPr id="7" name="Afbeelding 6">
            <a:extLst>
              <a:ext uri="{FF2B5EF4-FFF2-40B4-BE49-F238E27FC236}">
                <a16:creationId xmlns:a16="http://schemas.microsoft.com/office/drawing/2014/main" id="{D7EAB3B6-2AA1-6D65-EE37-BED90C6ECE48}"/>
              </a:ext>
            </a:extLst>
          </p:cNvPr>
          <p:cNvPicPr>
            <a:picLocks noChangeAspect="1"/>
          </p:cNvPicPr>
          <p:nvPr/>
        </p:nvPicPr>
        <p:blipFill>
          <a:blip r:embed="rId3"/>
          <a:stretch>
            <a:fillRect/>
          </a:stretch>
        </p:blipFill>
        <p:spPr>
          <a:xfrm>
            <a:off x="3007363" y="267158"/>
            <a:ext cx="5972175" cy="885825"/>
          </a:xfrm>
          <a:prstGeom prst="rect">
            <a:avLst/>
          </a:prstGeom>
        </p:spPr>
      </p:pic>
    </p:spTree>
    <p:extLst>
      <p:ext uri="{BB962C8B-B14F-4D97-AF65-F5344CB8AC3E}">
        <p14:creationId xmlns:p14="http://schemas.microsoft.com/office/powerpoint/2010/main" val="170548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1</a:t>
            </a:r>
          </a:p>
        </p:txBody>
      </p:sp>
      <p:pic>
        <p:nvPicPr>
          <p:cNvPr id="3" name="Afbeelding 2">
            <a:extLst>
              <a:ext uri="{FF2B5EF4-FFF2-40B4-BE49-F238E27FC236}">
                <a16:creationId xmlns:a16="http://schemas.microsoft.com/office/drawing/2014/main" id="{FA838C07-2A1D-27CD-5290-75F606ADAD58}"/>
              </a:ext>
            </a:extLst>
          </p:cNvPr>
          <p:cNvPicPr>
            <a:picLocks noChangeAspect="1"/>
          </p:cNvPicPr>
          <p:nvPr/>
        </p:nvPicPr>
        <p:blipFill rotWithShape="1">
          <a:blip r:embed="rId3"/>
          <a:srcRect t="4659" r="12506" b="82164"/>
          <a:stretch/>
        </p:blipFill>
        <p:spPr>
          <a:xfrm>
            <a:off x="2629152" y="253048"/>
            <a:ext cx="5172610" cy="906011"/>
          </a:xfrm>
          <a:prstGeom prst="rect">
            <a:avLst/>
          </a:prstGeom>
        </p:spPr>
      </p:pic>
    </p:spTree>
    <p:extLst>
      <p:ext uri="{BB962C8B-B14F-4D97-AF65-F5344CB8AC3E}">
        <p14:creationId xmlns:p14="http://schemas.microsoft.com/office/powerpoint/2010/main" val="420156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Dag 1</a:t>
            </a:r>
          </a:p>
        </p:txBody>
      </p:sp>
      <p:sp>
        <p:nvSpPr>
          <p:cNvPr id="4" name="Tijdelijke aanduiding voor inhoud 3">
            <a:extLst>
              <a:ext uri="{FF2B5EF4-FFF2-40B4-BE49-F238E27FC236}">
                <a16:creationId xmlns:a16="http://schemas.microsoft.com/office/drawing/2014/main" id="{AF70D629-628F-F77A-7EDE-73168629B1D4}"/>
              </a:ext>
            </a:extLst>
          </p:cNvPr>
          <p:cNvSpPr>
            <a:spLocks noGrp="1"/>
          </p:cNvSpPr>
          <p:nvPr>
            <p:ph idx="1"/>
          </p:nvPr>
        </p:nvSpPr>
        <p:spPr>
          <a:xfrm>
            <a:off x="1103312" y="2052918"/>
            <a:ext cx="5441777" cy="4195481"/>
          </a:xfrm>
        </p:spPr>
        <p:txBody>
          <a:bodyPr>
            <a:normAutofit/>
          </a:bodyPr>
          <a:lstStyle/>
          <a:p>
            <a:r>
              <a:rPr lang="nl-NL" sz="1400" dirty="0"/>
              <a:t>Nalatenschapsmediation</a:t>
            </a:r>
          </a:p>
          <a:p>
            <a:pPr lvl="1"/>
            <a:r>
              <a:rPr lang="nl-NL" sz="1400" dirty="0"/>
              <a:t>Ante </a:t>
            </a:r>
            <a:r>
              <a:rPr lang="nl-NL" sz="1400" dirty="0" err="1"/>
              <a:t>mortem</a:t>
            </a:r>
            <a:r>
              <a:rPr lang="nl-NL" sz="1400" dirty="0"/>
              <a:t> en post </a:t>
            </a:r>
            <a:r>
              <a:rPr lang="nl-NL" sz="1400" dirty="0" err="1"/>
              <a:t>mortem</a:t>
            </a:r>
            <a:endParaRPr lang="nl-NL" sz="1400" dirty="0"/>
          </a:p>
          <a:p>
            <a:pPr lvl="1"/>
            <a:r>
              <a:rPr lang="nl-NL" sz="1400" dirty="0"/>
              <a:t>In schaduw van erfrecht</a:t>
            </a:r>
          </a:p>
          <a:p>
            <a:pPr lvl="1"/>
            <a:r>
              <a:rPr lang="nl-NL" sz="1400" b="1" dirty="0">
                <a:solidFill>
                  <a:schemeClr val="accent1"/>
                </a:solidFill>
              </a:rPr>
              <a:t>Spectrum nalatenschapsbegeleiding</a:t>
            </a:r>
          </a:p>
          <a:p>
            <a:pPr lvl="1"/>
            <a:r>
              <a:rPr lang="nl-NL" sz="1400" dirty="0"/>
              <a:t>Structuur/Persoonlijke stijl/Aandachtspunten</a:t>
            </a:r>
          </a:p>
          <a:p>
            <a:pPr lvl="1"/>
            <a:r>
              <a:rPr lang="nl-NL" sz="1400" dirty="0"/>
              <a:t>Gedragscode</a:t>
            </a:r>
          </a:p>
        </p:txBody>
      </p:sp>
      <p:pic>
        <p:nvPicPr>
          <p:cNvPr id="3" name="Afbeelding 2">
            <a:extLst>
              <a:ext uri="{FF2B5EF4-FFF2-40B4-BE49-F238E27FC236}">
                <a16:creationId xmlns:a16="http://schemas.microsoft.com/office/drawing/2014/main" id="{FA838C07-2A1D-27CD-5290-75F606ADAD58}"/>
              </a:ext>
            </a:extLst>
          </p:cNvPr>
          <p:cNvPicPr>
            <a:picLocks noChangeAspect="1"/>
          </p:cNvPicPr>
          <p:nvPr/>
        </p:nvPicPr>
        <p:blipFill rotWithShape="1">
          <a:blip r:embed="rId3"/>
          <a:srcRect t="4659" r="12506" b="82164"/>
          <a:stretch/>
        </p:blipFill>
        <p:spPr>
          <a:xfrm>
            <a:off x="2629152" y="253048"/>
            <a:ext cx="5172610" cy="906011"/>
          </a:xfrm>
          <a:prstGeom prst="rect">
            <a:avLst/>
          </a:prstGeom>
        </p:spPr>
      </p:pic>
      <p:sp>
        <p:nvSpPr>
          <p:cNvPr id="5" name="Tijdelijke aanduiding voor inhoud 3">
            <a:extLst>
              <a:ext uri="{FF2B5EF4-FFF2-40B4-BE49-F238E27FC236}">
                <a16:creationId xmlns:a16="http://schemas.microsoft.com/office/drawing/2014/main" id="{9A0768B3-82F3-602F-21A4-C2C15EE604FD}"/>
              </a:ext>
            </a:extLst>
          </p:cNvPr>
          <p:cNvSpPr txBox="1">
            <a:spLocks/>
          </p:cNvSpPr>
          <p:nvPr/>
        </p:nvSpPr>
        <p:spPr>
          <a:xfrm>
            <a:off x="6545089" y="2052918"/>
            <a:ext cx="8946541"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nl-NL" sz="1400" dirty="0"/>
              <a:t>Instrumenten</a:t>
            </a:r>
          </a:p>
          <a:p>
            <a:pPr lvl="1">
              <a:buFont typeface="Arial" panose="020B0604020202020204" pitchFamily="34" charset="0"/>
              <a:buChar char="•"/>
            </a:pPr>
            <a:r>
              <a:rPr lang="nl-NL" sz="1400" b="1" dirty="0">
                <a:solidFill>
                  <a:schemeClr val="accent1"/>
                </a:solidFill>
              </a:rPr>
              <a:t>Rouwcirkel</a:t>
            </a:r>
          </a:p>
          <a:p>
            <a:pPr lvl="1">
              <a:buFont typeface="Arial" panose="020B0604020202020204" pitchFamily="34" charset="0"/>
              <a:buChar char="•"/>
            </a:pPr>
            <a:r>
              <a:rPr lang="nl-NL" sz="1400" b="1" dirty="0" err="1">
                <a:solidFill>
                  <a:schemeClr val="accent1"/>
                </a:solidFill>
              </a:rPr>
              <a:t>Genogram</a:t>
            </a:r>
            <a:endParaRPr lang="nl-NL" sz="1400" b="1" dirty="0">
              <a:solidFill>
                <a:schemeClr val="accent1"/>
              </a:solidFill>
            </a:endParaRPr>
          </a:p>
          <a:p>
            <a:pPr lvl="1">
              <a:buFont typeface="Arial" panose="020B0604020202020204" pitchFamily="34" charset="0"/>
              <a:buChar char="•"/>
            </a:pPr>
            <a:r>
              <a:rPr lang="nl-NL" sz="1400" dirty="0"/>
              <a:t>Drie Cirkelmodel</a:t>
            </a:r>
          </a:p>
          <a:p>
            <a:pPr lvl="1">
              <a:buFont typeface="Arial" panose="020B0604020202020204" pitchFamily="34" charset="0"/>
              <a:buChar char="•"/>
            </a:pPr>
            <a:r>
              <a:rPr lang="nl-NL" sz="1400" dirty="0"/>
              <a:t>Verschillende lagen van conflicten</a:t>
            </a:r>
          </a:p>
          <a:p>
            <a:pPr lvl="1">
              <a:buFont typeface="Arial" panose="020B0604020202020204" pitchFamily="34" charset="0"/>
              <a:buChar char="•"/>
            </a:pPr>
            <a:r>
              <a:rPr lang="nl-NL" sz="1400" b="1" dirty="0">
                <a:solidFill>
                  <a:schemeClr val="accent1"/>
                </a:solidFill>
              </a:rPr>
              <a:t>Systeembril</a:t>
            </a:r>
          </a:p>
          <a:p>
            <a:pPr lvl="1">
              <a:buFont typeface="Arial" panose="020B0604020202020204" pitchFamily="34" charset="0"/>
              <a:buChar char="•"/>
            </a:pPr>
            <a:r>
              <a:rPr lang="nl-NL" sz="1400" dirty="0"/>
              <a:t>Ruziemodellen en perceptiemanagement</a:t>
            </a:r>
          </a:p>
          <a:p>
            <a:pPr lvl="1">
              <a:buFont typeface="Arial" panose="020B0604020202020204" pitchFamily="34" charset="0"/>
              <a:buChar char="•"/>
            </a:pPr>
            <a:r>
              <a:rPr lang="nl-NL" sz="1400" b="1" dirty="0">
                <a:solidFill>
                  <a:schemeClr val="accent1"/>
                </a:solidFill>
              </a:rPr>
              <a:t>Harvard 1981 en 2006 (WAARS)</a:t>
            </a:r>
          </a:p>
          <a:p>
            <a:pPr lvl="1">
              <a:buFont typeface="Arial" panose="020B0604020202020204" pitchFamily="34" charset="0"/>
              <a:buChar char="•"/>
            </a:pPr>
            <a:r>
              <a:rPr lang="nl-NL" sz="1400" dirty="0"/>
              <a:t>Escalatieladder van </a:t>
            </a:r>
            <a:r>
              <a:rPr lang="nl-NL" sz="1400" dirty="0" err="1"/>
              <a:t>Glassl</a:t>
            </a:r>
            <a:endParaRPr lang="nl-NL" sz="1400" dirty="0"/>
          </a:p>
          <a:p>
            <a:pPr lvl="1">
              <a:buFont typeface="Arial" panose="020B0604020202020204" pitchFamily="34" charset="0"/>
              <a:buChar char="•"/>
            </a:pPr>
            <a:r>
              <a:rPr lang="nl-NL" sz="1400" dirty="0"/>
              <a:t>Geweldloze communicatie</a:t>
            </a:r>
          </a:p>
          <a:p>
            <a:pPr lvl="1">
              <a:buFont typeface="Arial" panose="020B0604020202020204" pitchFamily="34" charset="0"/>
              <a:buChar char="•"/>
            </a:pPr>
            <a:r>
              <a:rPr lang="nl-NL" sz="1400" dirty="0"/>
              <a:t>LSD</a:t>
            </a:r>
          </a:p>
          <a:p>
            <a:pPr lvl="1">
              <a:buFont typeface="Arial" panose="020B0604020202020204" pitchFamily="34" charset="0"/>
              <a:buChar char="•"/>
            </a:pPr>
            <a:r>
              <a:rPr lang="nl-NL" sz="1400" b="1" dirty="0">
                <a:solidFill>
                  <a:schemeClr val="accent1"/>
                </a:solidFill>
              </a:rPr>
              <a:t>7i model</a:t>
            </a:r>
          </a:p>
          <a:p>
            <a:pPr lvl="1">
              <a:buFont typeface="Arial" panose="020B0604020202020204" pitchFamily="34" charset="0"/>
              <a:buChar char="•"/>
            </a:pPr>
            <a:r>
              <a:rPr lang="nl-NL" sz="1400" dirty="0" err="1"/>
              <a:t>Coachingsmatrix</a:t>
            </a:r>
            <a:r>
              <a:rPr lang="nl-NL" sz="1400" dirty="0"/>
              <a:t> van Kouwenhoven</a:t>
            </a:r>
          </a:p>
        </p:txBody>
      </p:sp>
    </p:spTree>
    <p:extLst>
      <p:ext uri="{BB962C8B-B14F-4D97-AF65-F5344CB8AC3E}">
        <p14:creationId xmlns:p14="http://schemas.microsoft.com/office/powerpoint/2010/main" val="318931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02DEE-A41D-495E-6A95-EF7385509789}"/>
              </a:ext>
            </a:extLst>
          </p:cNvPr>
          <p:cNvSpPr>
            <a:spLocks noGrp="1"/>
          </p:cNvSpPr>
          <p:nvPr>
            <p:ph type="title"/>
          </p:nvPr>
        </p:nvSpPr>
        <p:spPr>
          <a:xfrm>
            <a:off x="646111" y="452718"/>
            <a:ext cx="10410579" cy="1400530"/>
          </a:xfrm>
        </p:spPr>
        <p:txBody>
          <a:bodyPr/>
          <a:lstStyle/>
          <a:p>
            <a:r>
              <a:rPr lang="nl-NL" dirty="0"/>
              <a:t>Spectrum nalatenschapsbegeleiding</a:t>
            </a:r>
          </a:p>
        </p:txBody>
      </p:sp>
      <p:cxnSp>
        <p:nvCxnSpPr>
          <p:cNvPr id="5" name="Rechte verbindingslijn 4">
            <a:extLst>
              <a:ext uri="{FF2B5EF4-FFF2-40B4-BE49-F238E27FC236}">
                <a16:creationId xmlns:a16="http://schemas.microsoft.com/office/drawing/2014/main" id="{E6FB6917-9D12-FE99-CBAC-FC4FB521F467}"/>
              </a:ext>
            </a:extLst>
          </p:cNvPr>
          <p:cNvCxnSpPr/>
          <p:nvPr/>
        </p:nvCxnSpPr>
        <p:spPr>
          <a:xfrm>
            <a:off x="6073630" y="2004969"/>
            <a:ext cx="58723" cy="3632433"/>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7" name="Rechte verbindingslijn met pijl 6">
            <a:extLst>
              <a:ext uri="{FF2B5EF4-FFF2-40B4-BE49-F238E27FC236}">
                <a16:creationId xmlns:a16="http://schemas.microsoft.com/office/drawing/2014/main" id="{680AA1EF-078D-BE2A-2A02-78DD74119C4F}"/>
              </a:ext>
            </a:extLst>
          </p:cNvPr>
          <p:cNvCxnSpPr>
            <a:cxnSpLocks/>
          </p:cNvCxnSpPr>
          <p:nvPr/>
        </p:nvCxnSpPr>
        <p:spPr>
          <a:xfrm>
            <a:off x="2147582" y="3590488"/>
            <a:ext cx="6878972" cy="0"/>
          </a:xfrm>
          <a:prstGeom prst="straightConnector1">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 name="Rechte verbindingslijn 7">
            <a:extLst>
              <a:ext uri="{FF2B5EF4-FFF2-40B4-BE49-F238E27FC236}">
                <a16:creationId xmlns:a16="http://schemas.microsoft.com/office/drawing/2014/main" id="{052B8AB8-76AC-8331-2944-ACFF86DE1602}"/>
              </a:ext>
            </a:extLst>
          </p:cNvPr>
          <p:cNvCxnSpPr>
            <a:cxnSpLocks/>
          </p:cNvCxnSpPr>
          <p:nvPr/>
        </p:nvCxnSpPr>
        <p:spPr>
          <a:xfrm>
            <a:off x="2736210" y="3808602"/>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 name="Rechte verbindingslijn 10">
            <a:extLst>
              <a:ext uri="{FF2B5EF4-FFF2-40B4-BE49-F238E27FC236}">
                <a16:creationId xmlns:a16="http://schemas.microsoft.com/office/drawing/2014/main" id="{3E49A850-E278-74C7-585A-47C14C16E427}"/>
              </a:ext>
            </a:extLst>
          </p:cNvPr>
          <p:cNvCxnSpPr>
            <a:cxnSpLocks/>
          </p:cNvCxnSpPr>
          <p:nvPr/>
        </p:nvCxnSpPr>
        <p:spPr>
          <a:xfrm>
            <a:off x="3358393" y="3808602"/>
            <a:ext cx="0" cy="120801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3" name="Tekstvak 12">
            <a:extLst>
              <a:ext uri="{FF2B5EF4-FFF2-40B4-BE49-F238E27FC236}">
                <a16:creationId xmlns:a16="http://schemas.microsoft.com/office/drawing/2014/main" id="{74B2DE95-F93C-240A-A58B-3C91AE872458}"/>
              </a:ext>
            </a:extLst>
          </p:cNvPr>
          <p:cNvSpPr txBox="1"/>
          <p:nvPr/>
        </p:nvSpPr>
        <p:spPr>
          <a:xfrm>
            <a:off x="2072082" y="4504888"/>
            <a:ext cx="1059808" cy="400110"/>
          </a:xfrm>
          <a:prstGeom prst="rect">
            <a:avLst/>
          </a:prstGeom>
          <a:noFill/>
        </p:spPr>
        <p:txBody>
          <a:bodyPr wrap="square" rtlCol="0">
            <a:spAutoFit/>
          </a:bodyPr>
          <a:lstStyle/>
          <a:p>
            <a:pPr algn="ctr"/>
            <a:r>
              <a:rPr lang="nl-NL" sz="1000" dirty="0"/>
              <a:t>Faciliterende mediation</a:t>
            </a:r>
          </a:p>
        </p:txBody>
      </p:sp>
      <p:sp>
        <p:nvSpPr>
          <p:cNvPr id="14" name="Tekstvak 13">
            <a:extLst>
              <a:ext uri="{FF2B5EF4-FFF2-40B4-BE49-F238E27FC236}">
                <a16:creationId xmlns:a16="http://schemas.microsoft.com/office/drawing/2014/main" id="{489E0DDA-DEF4-DEE1-6A20-19FC1241C84E}"/>
              </a:ext>
            </a:extLst>
          </p:cNvPr>
          <p:cNvSpPr txBox="1"/>
          <p:nvPr/>
        </p:nvSpPr>
        <p:spPr>
          <a:xfrm>
            <a:off x="2736210" y="5127674"/>
            <a:ext cx="1059808" cy="400110"/>
          </a:xfrm>
          <a:prstGeom prst="rect">
            <a:avLst/>
          </a:prstGeom>
          <a:noFill/>
        </p:spPr>
        <p:txBody>
          <a:bodyPr wrap="square" rtlCol="0">
            <a:spAutoFit/>
          </a:bodyPr>
          <a:lstStyle/>
          <a:p>
            <a:pPr algn="ctr"/>
            <a:r>
              <a:rPr lang="nl-NL" sz="1000" dirty="0"/>
              <a:t>Evaluatieve mediation</a:t>
            </a:r>
          </a:p>
        </p:txBody>
      </p:sp>
      <p:cxnSp>
        <p:nvCxnSpPr>
          <p:cNvPr id="15" name="Rechte verbindingslijn 14">
            <a:extLst>
              <a:ext uri="{FF2B5EF4-FFF2-40B4-BE49-F238E27FC236}">
                <a16:creationId xmlns:a16="http://schemas.microsoft.com/office/drawing/2014/main" id="{BE54A3E7-7FCF-67A9-4524-B1D14863799C}"/>
              </a:ext>
            </a:extLst>
          </p:cNvPr>
          <p:cNvCxnSpPr>
            <a:cxnSpLocks/>
          </p:cNvCxnSpPr>
          <p:nvPr/>
        </p:nvCxnSpPr>
        <p:spPr>
          <a:xfrm>
            <a:off x="3979178" y="3833769"/>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6" name="Rechte verbindingslijn 15">
            <a:extLst>
              <a:ext uri="{FF2B5EF4-FFF2-40B4-BE49-F238E27FC236}">
                <a16:creationId xmlns:a16="http://schemas.microsoft.com/office/drawing/2014/main" id="{DFE90DED-187B-DB8A-67AD-73C9FF0E9329}"/>
              </a:ext>
            </a:extLst>
          </p:cNvPr>
          <p:cNvCxnSpPr>
            <a:cxnSpLocks/>
          </p:cNvCxnSpPr>
          <p:nvPr/>
        </p:nvCxnSpPr>
        <p:spPr>
          <a:xfrm>
            <a:off x="4592973" y="3843555"/>
            <a:ext cx="0" cy="120801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7" name="Rechte verbindingslijn 16">
            <a:extLst>
              <a:ext uri="{FF2B5EF4-FFF2-40B4-BE49-F238E27FC236}">
                <a16:creationId xmlns:a16="http://schemas.microsoft.com/office/drawing/2014/main" id="{8C127BBB-BE35-9FE8-554C-8752A6672EF9}"/>
              </a:ext>
            </a:extLst>
          </p:cNvPr>
          <p:cNvCxnSpPr>
            <a:cxnSpLocks/>
          </p:cNvCxnSpPr>
          <p:nvPr/>
        </p:nvCxnSpPr>
        <p:spPr>
          <a:xfrm>
            <a:off x="5339593" y="3843555"/>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8" name="Tekstvak 17">
            <a:extLst>
              <a:ext uri="{FF2B5EF4-FFF2-40B4-BE49-F238E27FC236}">
                <a16:creationId xmlns:a16="http://schemas.microsoft.com/office/drawing/2014/main" id="{6B0FB527-C398-40EC-0B65-DD1263353856}"/>
              </a:ext>
            </a:extLst>
          </p:cNvPr>
          <p:cNvSpPr txBox="1"/>
          <p:nvPr/>
        </p:nvSpPr>
        <p:spPr>
          <a:xfrm>
            <a:off x="3442284" y="4490227"/>
            <a:ext cx="1059808" cy="400110"/>
          </a:xfrm>
          <a:prstGeom prst="rect">
            <a:avLst/>
          </a:prstGeom>
          <a:noFill/>
        </p:spPr>
        <p:txBody>
          <a:bodyPr wrap="square" rtlCol="0">
            <a:spAutoFit/>
          </a:bodyPr>
          <a:lstStyle/>
          <a:p>
            <a:pPr algn="ctr"/>
            <a:r>
              <a:rPr lang="nl-NL" sz="1000" dirty="0" err="1"/>
              <a:t>Collaborative</a:t>
            </a:r>
            <a:r>
              <a:rPr lang="nl-NL" sz="1000" dirty="0"/>
              <a:t> </a:t>
            </a:r>
            <a:r>
              <a:rPr lang="nl-NL" sz="1000" dirty="0" err="1"/>
              <a:t>Practice</a:t>
            </a:r>
            <a:endParaRPr lang="nl-NL" sz="1000" dirty="0"/>
          </a:p>
        </p:txBody>
      </p:sp>
      <p:sp>
        <p:nvSpPr>
          <p:cNvPr id="19" name="Tekstvak 18">
            <a:extLst>
              <a:ext uri="{FF2B5EF4-FFF2-40B4-BE49-F238E27FC236}">
                <a16:creationId xmlns:a16="http://schemas.microsoft.com/office/drawing/2014/main" id="{A822038E-72BD-CB51-209A-556C6F291BFC}"/>
              </a:ext>
            </a:extLst>
          </p:cNvPr>
          <p:cNvSpPr txBox="1"/>
          <p:nvPr/>
        </p:nvSpPr>
        <p:spPr>
          <a:xfrm>
            <a:off x="4063069" y="5153287"/>
            <a:ext cx="1059808" cy="246221"/>
          </a:xfrm>
          <a:prstGeom prst="rect">
            <a:avLst/>
          </a:prstGeom>
          <a:noFill/>
        </p:spPr>
        <p:txBody>
          <a:bodyPr wrap="square" rtlCol="0">
            <a:spAutoFit/>
          </a:bodyPr>
          <a:lstStyle/>
          <a:p>
            <a:pPr algn="ctr"/>
            <a:r>
              <a:rPr lang="nl-NL" sz="1000" dirty="0"/>
              <a:t>4gesprek</a:t>
            </a:r>
          </a:p>
        </p:txBody>
      </p:sp>
      <p:sp>
        <p:nvSpPr>
          <p:cNvPr id="20" name="Tekstvak 19">
            <a:extLst>
              <a:ext uri="{FF2B5EF4-FFF2-40B4-BE49-F238E27FC236}">
                <a16:creationId xmlns:a16="http://schemas.microsoft.com/office/drawing/2014/main" id="{BD3DEC6C-FC3C-DA6E-5C18-1239684B0BF4}"/>
              </a:ext>
            </a:extLst>
          </p:cNvPr>
          <p:cNvSpPr txBox="1"/>
          <p:nvPr/>
        </p:nvSpPr>
        <p:spPr>
          <a:xfrm>
            <a:off x="4670369" y="4475406"/>
            <a:ext cx="1364604" cy="400110"/>
          </a:xfrm>
          <a:prstGeom prst="rect">
            <a:avLst/>
          </a:prstGeom>
          <a:noFill/>
        </p:spPr>
        <p:txBody>
          <a:bodyPr wrap="square" rtlCol="0">
            <a:spAutoFit/>
          </a:bodyPr>
          <a:lstStyle/>
          <a:p>
            <a:pPr algn="ctr"/>
            <a:r>
              <a:rPr lang="nl-NL" sz="1000" dirty="0" err="1"/>
              <a:t>Schikkings</a:t>
            </a:r>
            <a:r>
              <a:rPr lang="nl-NL" sz="1000" dirty="0"/>
              <a:t> onderhandelingen</a:t>
            </a:r>
          </a:p>
        </p:txBody>
      </p:sp>
      <p:cxnSp>
        <p:nvCxnSpPr>
          <p:cNvPr id="21" name="Rechte verbindingslijn 20">
            <a:extLst>
              <a:ext uri="{FF2B5EF4-FFF2-40B4-BE49-F238E27FC236}">
                <a16:creationId xmlns:a16="http://schemas.microsoft.com/office/drawing/2014/main" id="{C45CE60E-72EE-0E05-670B-FE695ADBFE9C}"/>
              </a:ext>
            </a:extLst>
          </p:cNvPr>
          <p:cNvCxnSpPr>
            <a:cxnSpLocks/>
          </p:cNvCxnSpPr>
          <p:nvPr/>
        </p:nvCxnSpPr>
        <p:spPr>
          <a:xfrm>
            <a:off x="6874781" y="3843556"/>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2" name="Rechte verbindingslijn 21">
            <a:extLst>
              <a:ext uri="{FF2B5EF4-FFF2-40B4-BE49-F238E27FC236}">
                <a16:creationId xmlns:a16="http://schemas.microsoft.com/office/drawing/2014/main" id="{A8F2C0EE-717F-DE83-4CEB-9533D9F0208F}"/>
              </a:ext>
            </a:extLst>
          </p:cNvPr>
          <p:cNvCxnSpPr>
            <a:cxnSpLocks/>
          </p:cNvCxnSpPr>
          <p:nvPr/>
        </p:nvCxnSpPr>
        <p:spPr>
          <a:xfrm>
            <a:off x="7488576" y="3853342"/>
            <a:ext cx="0" cy="120801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3" name="Rechte verbindingslijn 22">
            <a:extLst>
              <a:ext uri="{FF2B5EF4-FFF2-40B4-BE49-F238E27FC236}">
                <a16:creationId xmlns:a16="http://schemas.microsoft.com/office/drawing/2014/main" id="{AA5C4DF0-A518-D888-E95E-59361B29C351}"/>
              </a:ext>
            </a:extLst>
          </p:cNvPr>
          <p:cNvCxnSpPr>
            <a:cxnSpLocks/>
          </p:cNvCxnSpPr>
          <p:nvPr/>
        </p:nvCxnSpPr>
        <p:spPr>
          <a:xfrm>
            <a:off x="8235196" y="3853342"/>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24" name="Tekstvak 23">
            <a:extLst>
              <a:ext uri="{FF2B5EF4-FFF2-40B4-BE49-F238E27FC236}">
                <a16:creationId xmlns:a16="http://schemas.microsoft.com/office/drawing/2014/main" id="{67600FD0-3387-6A0B-0924-95EBD3A68A22}"/>
              </a:ext>
            </a:extLst>
          </p:cNvPr>
          <p:cNvSpPr txBox="1"/>
          <p:nvPr/>
        </p:nvSpPr>
        <p:spPr>
          <a:xfrm>
            <a:off x="6958672" y="5163074"/>
            <a:ext cx="1059808" cy="400110"/>
          </a:xfrm>
          <a:prstGeom prst="rect">
            <a:avLst/>
          </a:prstGeom>
          <a:noFill/>
        </p:spPr>
        <p:txBody>
          <a:bodyPr wrap="square" rtlCol="0">
            <a:spAutoFit/>
          </a:bodyPr>
          <a:lstStyle/>
          <a:p>
            <a:pPr algn="ctr"/>
            <a:r>
              <a:rPr lang="nl-NL" sz="1000" dirty="0"/>
              <a:t>Regierecht-spraak</a:t>
            </a:r>
          </a:p>
        </p:txBody>
      </p:sp>
      <p:sp>
        <p:nvSpPr>
          <p:cNvPr id="25" name="Tekstvak 24">
            <a:extLst>
              <a:ext uri="{FF2B5EF4-FFF2-40B4-BE49-F238E27FC236}">
                <a16:creationId xmlns:a16="http://schemas.microsoft.com/office/drawing/2014/main" id="{91C45681-49D1-644D-3264-A2DB4124C196}"/>
              </a:ext>
            </a:extLst>
          </p:cNvPr>
          <p:cNvSpPr txBox="1"/>
          <p:nvPr/>
        </p:nvSpPr>
        <p:spPr>
          <a:xfrm>
            <a:off x="6356557" y="4508224"/>
            <a:ext cx="1059808" cy="400110"/>
          </a:xfrm>
          <a:prstGeom prst="rect">
            <a:avLst/>
          </a:prstGeom>
          <a:noFill/>
        </p:spPr>
        <p:txBody>
          <a:bodyPr wrap="square" rtlCol="0">
            <a:spAutoFit/>
          </a:bodyPr>
          <a:lstStyle/>
          <a:p>
            <a:pPr algn="ctr"/>
            <a:r>
              <a:rPr lang="nl-NL" sz="1000" dirty="0"/>
              <a:t>Deelrecht-spraak</a:t>
            </a:r>
          </a:p>
        </p:txBody>
      </p:sp>
      <p:sp>
        <p:nvSpPr>
          <p:cNvPr id="26" name="Tekstvak 25">
            <a:extLst>
              <a:ext uri="{FF2B5EF4-FFF2-40B4-BE49-F238E27FC236}">
                <a16:creationId xmlns:a16="http://schemas.microsoft.com/office/drawing/2014/main" id="{B6B9D30D-2288-6BCA-54DE-A3FA401B6408}"/>
              </a:ext>
            </a:extLst>
          </p:cNvPr>
          <p:cNvSpPr txBox="1"/>
          <p:nvPr/>
        </p:nvSpPr>
        <p:spPr>
          <a:xfrm>
            <a:off x="7737453" y="4504888"/>
            <a:ext cx="1059808" cy="246221"/>
          </a:xfrm>
          <a:prstGeom prst="rect">
            <a:avLst/>
          </a:prstGeom>
          <a:noFill/>
        </p:spPr>
        <p:txBody>
          <a:bodyPr wrap="square" rtlCol="0">
            <a:spAutoFit/>
          </a:bodyPr>
          <a:lstStyle/>
          <a:p>
            <a:pPr algn="ctr"/>
            <a:r>
              <a:rPr lang="nl-NL" sz="1000" dirty="0"/>
              <a:t>Comparitie</a:t>
            </a:r>
          </a:p>
        </p:txBody>
      </p:sp>
      <p:sp>
        <p:nvSpPr>
          <p:cNvPr id="30" name="Tekstvak 29">
            <a:extLst>
              <a:ext uri="{FF2B5EF4-FFF2-40B4-BE49-F238E27FC236}">
                <a16:creationId xmlns:a16="http://schemas.microsoft.com/office/drawing/2014/main" id="{FABEE371-5B78-394C-9B0A-FFD247E6894F}"/>
              </a:ext>
            </a:extLst>
          </p:cNvPr>
          <p:cNvSpPr txBox="1"/>
          <p:nvPr/>
        </p:nvSpPr>
        <p:spPr>
          <a:xfrm>
            <a:off x="3189565" y="2307974"/>
            <a:ext cx="1579226" cy="523220"/>
          </a:xfrm>
          <a:prstGeom prst="rect">
            <a:avLst/>
          </a:prstGeom>
          <a:noFill/>
        </p:spPr>
        <p:txBody>
          <a:bodyPr wrap="square" rtlCol="0">
            <a:spAutoFit/>
          </a:bodyPr>
          <a:lstStyle/>
          <a:p>
            <a:pPr algn="ctr"/>
            <a:r>
              <a:rPr lang="nl-NL" sz="1400" b="1" dirty="0"/>
              <a:t>Samenspraak</a:t>
            </a:r>
          </a:p>
          <a:p>
            <a:pPr algn="ctr"/>
            <a:r>
              <a:rPr lang="nl-NL" sz="1400" b="1" dirty="0"/>
              <a:t>Procedures</a:t>
            </a:r>
          </a:p>
        </p:txBody>
      </p:sp>
      <p:sp>
        <p:nvSpPr>
          <p:cNvPr id="31" name="Tekstvak 30">
            <a:extLst>
              <a:ext uri="{FF2B5EF4-FFF2-40B4-BE49-F238E27FC236}">
                <a16:creationId xmlns:a16="http://schemas.microsoft.com/office/drawing/2014/main" id="{84663C2A-A89A-4619-438E-1FB1D763282A}"/>
              </a:ext>
            </a:extLst>
          </p:cNvPr>
          <p:cNvSpPr txBox="1"/>
          <p:nvPr/>
        </p:nvSpPr>
        <p:spPr>
          <a:xfrm>
            <a:off x="6789840" y="2318647"/>
            <a:ext cx="1579226" cy="523220"/>
          </a:xfrm>
          <a:prstGeom prst="rect">
            <a:avLst/>
          </a:prstGeom>
          <a:noFill/>
        </p:spPr>
        <p:txBody>
          <a:bodyPr wrap="square" rtlCol="0">
            <a:spAutoFit/>
          </a:bodyPr>
          <a:lstStyle/>
          <a:p>
            <a:pPr algn="ctr"/>
            <a:r>
              <a:rPr lang="nl-NL" sz="1400" b="1" dirty="0"/>
              <a:t>Tegenspraak</a:t>
            </a:r>
          </a:p>
          <a:p>
            <a:pPr algn="ctr"/>
            <a:r>
              <a:rPr lang="nl-NL" sz="1400" b="1" dirty="0"/>
              <a:t>Procedures</a:t>
            </a:r>
          </a:p>
        </p:txBody>
      </p:sp>
      <p:sp>
        <p:nvSpPr>
          <p:cNvPr id="32" name="Tekstvak 31">
            <a:extLst>
              <a:ext uri="{FF2B5EF4-FFF2-40B4-BE49-F238E27FC236}">
                <a16:creationId xmlns:a16="http://schemas.microsoft.com/office/drawing/2014/main" id="{BC2632F2-AA9D-D616-DD72-F9B9C04D8C15}"/>
              </a:ext>
            </a:extLst>
          </p:cNvPr>
          <p:cNvSpPr txBox="1"/>
          <p:nvPr/>
        </p:nvSpPr>
        <p:spPr>
          <a:xfrm>
            <a:off x="776332" y="2507480"/>
            <a:ext cx="1178654" cy="1785104"/>
          </a:xfrm>
          <a:prstGeom prst="rect">
            <a:avLst/>
          </a:prstGeom>
          <a:noFill/>
        </p:spPr>
        <p:txBody>
          <a:bodyPr wrap="square" rtlCol="0">
            <a:spAutoFit/>
          </a:bodyPr>
          <a:lstStyle/>
          <a:p>
            <a:r>
              <a:rPr lang="nl-NL" sz="1000" i="1" dirty="0"/>
              <a:t>Partijen onderhandelen zelf en beklinken dat onderling of bij de notaris.</a:t>
            </a:r>
          </a:p>
          <a:p>
            <a:endParaRPr lang="nl-NL" sz="1000" i="1" dirty="0"/>
          </a:p>
          <a:p>
            <a:r>
              <a:rPr lang="nl-NL" sz="1000" i="1" dirty="0"/>
              <a:t>Maximale controle over uitkomst en proces</a:t>
            </a:r>
          </a:p>
        </p:txBody>
      </p:sp>
      <p:sp>
        <p:nvSpPr>
          <p:cNvPr id="33" name="Tekstvak 32">
            <a:extLst>
              <a:ext uri="{FF2B5EF4-FFF2-40B4-BE49-F238E27FC236}">
                <a16:creationId xmlns:a16="http://schemas.microsoft.com/office/drawing/2014/main" id="{AC53C627-E786-80D9-DB98-EF5C35A99BB1}"/>
              </a:ext>
            </a:extLst>
          </p:cNvPr>
          <p:cNvSpPr txBox="1"/>
          <p:nvPr/>
        </p:nvSpPr>
        <p:spPr>
          <a:xfrm>
            <a:off x="9082479" y="2928768"/>
            <a:ext cx="1178654" cy="1323439"/>
          </a:xfrm>
          <a:prstGeom prst="rect">
            <a:avLst/>
          </a:prstGeom>
          <a:noFill/>
        </p:spPr>
        <p:txBody>
          <a:bodyPr wrap="square" rtlCol="0">
            <a:spAutoFit/>
          </a:bodyPr>
          <a:lstStyle/>
          <a:p>
            <a:r>
              <a:rPr lang="nl-NL" sz="1000" i="1" dirty="0"/>
              <a:t>Partijen leggen de zaak voor aan de rechter.</a:t>
            </a:r>
          </a:p>
          <a:p>
            <a:endParaRPr lang="nl-NL" sz="1000" i="1" dirty="0"/>
          </a:p>
          <a:p>
            <a:r>
              <a:rPr lang="nl-NL" sz="1000" i="1" dirty="0"/>
              <a:t>Minimale  controle over uitkomst en proces</a:t>
            </a:r>
          </a:p>
        </p:txBody>
      </p:sp>
    </p:spTree>
    <p:extLst>
      <p:ext uri="{BB962C8B-B14F-4D97-AF65-F5344CB8AC3E}">
        <p14:creationId xmlns:p14="http://schemas.microsoft.com/office/powerpoint/2010/main" val="372417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02DEE-A41D-495E-6A95-EF7385509789}"/>
              </a:ext>
            </a:extLst>
          </p:cNvPr>
          <p:cNvSpPr>
            <a:spLocks noGrp="1"/>
          </p:cNvSpPr>
          <p:nvPr>
            <p:ph type="title"/>
          </p:nvPr>
        </p:nvSpPr>
        <p:spPr>
          <a:xfrm>
            <a:off x="646111" y="452718"/>
            <a:ext cx="10410579" cy="1400530"/>
          </a:xfrm>
        </p:spPr>
        <p:txBody>
          <a:bodyPr/>
          <a:lstStyle/>
          <a:p>
            <a:r>
              <a:rPr lang="nl-NL" dirty="0"/>
              <a:t>Spectrum nalatenschapsbegeleiding</a:t>
            </a:r>
          </a:p>
        </p:txBody>
      </p:sp>
      <p:cxnSp>
        <p:nvCxnSpPr>
          <p:cNvPr id="5" name="Rechte verbindingslijn 4">
            <a:extLst>
              <a:ext uri="{FF2B5EF4-FFF2-40B4-BE49-F238E27FC236}">
                <a16:creationId xmlns:a16="http://schemas.microsoft.com/office/drawing/2014/main" id="{E6FB6917-9D12-FE99-CBAC-FC4FB521F467}"/>
              </a:ext>
            </a:extLst>
          </p:cNvPr>
          <p:cNvCxnSpPr/>
          <p:nvPr/>
        </p:nvCxnSpPr>
        <p:spPr>
          <a:xfrm>
            <a:off x="6073630" y="2004969"/>
            <a:ext cx="58723" cy="3632433"/>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7" name="Rechte verbindingslijn met pijl 6">
            <a:extLst>
              <a:ext uri="{FF2B5EF4-FFF2-40B4-BE49-F238E27FC236}">
                <a16:creationId xmlns:a16="http://schemas.microsoft.com/office/drawing/2014/main" id="{680AA1EF-078D-BE2A-2A02-78DD74119C4F}"/>
              </a:ext>
            </a:extLst>
          </p:cNvPr>
          <p:cNvCxnSpPr>
            <a:cxnSpLocks/>
          </p:cNvCxnSpPr>
          <p:nvPr/>
        </p:nvCxnSpPr>
        <p:spPr>
          <a:xfrm>
            <a:off x="2147582" y="3590488"/>
            <a:ext cx="6878972" cy="0"/>
          </a:xfrm>
          <a:prstGeom prst="straightConnector1">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 name="Rechte verbindingslijn 7">
            <a:extLst>
              <a:ext uri="{FF2B5EF4-FFF2-40B4-BE49-F238E27FC236}">
                <a16:creationId xmlns:a16="http://schemas.microsoft.com/office/drawing/2014/main" id="{052B8AB8-76AC-8331-2944-ACFF86DE1602}"/>
              </a:ext>
            </a:extLst>
          </p:cNvPr>
          <p:cNvCxnSpPr>
            <a:cxnSpLocks/>
          </p:cNvCxnSpPr>
          <p:nvPr/>
        </p:nvCxnSpPr>
        <p:spPr>
          <a:xfrm>
            <a:off x="2736210" y="3808602"/>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 name="Rechte verbindingslijn 10">
            <a:extLst>
              <a:ext uri="{FF2B5EF4-FFF2-40B4-BE49-F238E27FC236}">
                <a16:creationId xmlns:a16="http://schemas.microsoft.com/office/drawing/2014/main" id="{3E49A850-E278-74C7-585A-47C14C16E427}"/>
              </a:ext>
            </a:extLst>
          </p:cNvPr>
          <p:cNvCxnSpPr>
            <a:cxnSpLocks/>
          </p:cNvCxnSpPr>
          <p:nvPr/>
        </p:nvCxnSpPr>
        <p:spPr>
          <a:xfrm>
            <a:off x="3358393" y="3808602"/>
            <a:ext cx="0" cy="120801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3" name="Tekstvak 12">
            <a:extLst>
              <a:ext uri="{FF2B5EF4-FFF2-40B4-BE49-F238E27FC236}">
                <a16:creationId xmlns:a16="http://schemas.microsoft.com/office/drawing/2014/main" id="{74B2DE95-F93C-240A-A58B-3C91AE872458}"/>
              </a:ext>
            </a:extLst>
          </p:cNvPr>
          <p:cNvSpPr txBox="1"/>
          <p:nvPr/>
        </p:nvSpPr>
        <p:spPr>
          <a:xfrm>
            <a:off x="2072082" y="4504888"/>
            <a:ext cx="1059808" cy="400110"/>
          </a:xfrm>
          <a:prstGeom prst="rect">
            <a:avLst/>
          </a:prstGeom>
          <a:noFill/>
        </p:spPr>
        <p:txBody>
          <a:bodyPr wrap="square" rtlCol="0">
            <a:spAutoFit/>
          </a:bodyPr>
          <a:lstStyle/>
          <a:p>
            <a:pPr algn="ctr"/>
            <a:r>
              <a:rPr lang="nl-NL" sz="1000" dirty="0"/>
              <a:t>Faciliterende mediation</a:t>
            </a:r>
          </a:p>
        </p:txBody>
      </p:sp>
      <p:sp>
        <p:nvSpPr>
          <p:cNvPr id="14" name="Tekstvak 13">
            <a:extLst>
              <a:ext uri="{FF2B5EF4-FFF2-40B4-BE49-F238E27FC236}">
                <a16:creationId xmlns:a16="http://schemas.microsoft.com/office/drawing/2014/main" id="{489E0DDA-DEF4-DEE1-6A20-19FC1241C84E}"/>
              </a:ext>
            </a:extLst>
          </p:cNvPr>
          <p:cNvSpPr txBox="1"/>
          <p:nvPr/>
        </p:nvSpPr>
        <p:spPr>
          <a:xfrm>
            <a:off x="2736210" y="5127674"/>
            <a:ext cx="1059808" cy="400110"/>
          </a:xfrm>
          <a:prstGeom prst="rect">
            <a:avLst/>
          </a:prstGeom>
          <a:noFill/>
        </p:spPr>
        <p:txBody>
          <a:bodyPr wrap="square" rtlCol="0">
            <a:spAutoFit/>
          </a:bodyPr>
          <a:lstStyle/>
          <a:p>
            <a:pPr algn="ctr"/>
            <a:r>
              <a:rPr lang="nl-NL" sz="1000" dirty="0"/>
              <a:t>Evaluatieve mediation</a:t>
            </a:r>
          </a:p>
        </p:txBody>
      </p:sp>
      <p:cxnSp>
        <p:nvCxnSpPr>
          <p:cNvPr id="15" name="Rechte verbindingslijn 14">
            <a:extLst>
              <a:ext uri="{FF2B5EF4-FFF2-40B4-BE49-F238E27FC236}">
                <a16:creationId xmlns:a16="http://schemas.microsoft.com/office/drawing/2014/main" id="{BE54A3E7-7FCF-67A9-4524-B1D14863799C}"/>
              </a:ext>
            </a:extLst>
          </p:cNvPr>
          <p:cNvCxnSpPr>
            <a:cxnSpLocks/>
          </p:cNvCxnSpPr>
          <p:nvPr/>
        </p:nvCxnSpPr>
        <p:spPr>
          <a:xfrm>
            <a:off x="3979178" y="3833769"/>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6" name="Rechte verbindingslijn 15">
            <a:extLst>
              <a:ext uri="{FF2B5EF4-FFF2-40B4-BE49-F238E27FC236}">
                <a16:creationId xmlns:a16="http://schemas.microsoft.com/office/drawing/2014/main" id="{DFE90DED-187B-DB8A-67AD-73C9FF0E9329}"/>
              </a:ext>
            </a:extLst>
          </p:cNvPr>
          <p:cNvCxnSpPr>
            <a:cxnSpLocks/>
          </p:cNvCxnSpPr>
          <p:nvPr/>
        </p:nvCxnSpPr>
        <p:spPr>
          <a:xfrm>
            <a:off x="4592973" y="3843555"/>
            <a:ext cx="0" cy="120801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7" name="Rechte verbindingslijn 16">
            <a:extLst>
              <a:ext uri="{FF2B5EF4-FFF2-40B4-BE49-F238E27FC236}">
                <a16:creationId xmlns:a16="http://schemas.microsoft.com/office/drawing/2014/main" id="{8C127BBB-BE35-9FE8-554C-8752A6672EF9}"/>
              </a:ext>
            </a:extLst>
          </p:cNvPr>
          <p:cNvCxnSpPr>
            <a:cxnSpLocks/>
          </p:cNvCxnSpPr>
          <p:nvPr/>
        </p:nvCxnSpPr>
        <p:spPr>
          <a:xfrm>
            <a:off x="5339593" y="3843555"/>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8" name="Tekstvak 17">
            <a:extLst>
              <a:ext uri="{FF2B5EF4-FFF2-40B4-BE49-F238E27FC236}">
                <a16:creationId xmlns:a16="http://schemas.microsoft.com/office/drawing/2014/main" id="{6B0FB527-C398-40EC-0B65-DD1263353856}"/>
              </a:ext>
            </a:extLst>
          </p:cNvPr>
          <p:cNvSpPr txBox="1"/>
          <p:nvPr/>
        </p:nvSpPr>
        <p:spPr>
          <a:xfrm>
            <a:off x="3442284" y="4490227"/>
            <a:ext cx="1059808" cy="400110"/>
          </a:xfrm>
          <a:prstGeom prst="rect">
            <a:avLst/>
          </a:prstGeom>
          <a:noFill/>
        </p:spPr>
        <p:txBody>
          <a:bodyPr wrap="square" rtlCol="0">
            <a:spAutoFit/>
          </a:bodyPr>
          <a:lstStyle/>
          <a:p>
            <a:pPr algn="ctr"/>
            <a:r>
              <a:rPr lang="nl-NL" sz="1000" dirty="0" err="1"/>
              <a:t>Collaborative</a:t>
            </a:r>
            <a:r>
              <a:rPr lang="nl-NL" sz="1000" dirty="0"/>
              <a:t> </a:t>
            </a:r>
            <a:r>
              <a:rPr lang="nl-NL" sz="1000" dirty="0" err="1"/>
              <a:t>Practice</a:t>
            </a:r>
            <a:endParaRPr lang="nl-NL" sz="1000" dirty="0"/>
          </a:p>
        </p:txBody>
      </p:sp>
      <p:sp>
        <p:nvSpPr>
          <p:cNvPr id="19" name="Tekstvak 18">
            <a:extLst>
              <a:ext uri="{FF2B5EF4-FFF2-40B4-BE49-F238E27FC236}">
                <a16:creationId xmlns:a16="http://schemas.microsoft.com/office/drawing/2014/main" id="{A822038E-72BD-CB51-209A-556C6F291BFC}"/>
              </a:ext>
            </a:extLst>
          </p:cNvPr>
          <p:cNvSpPr txBox="1"/>
          <p:nvPr/>
        </p:nvSpPr>
        <p:spPr>
          <a:xfrm>
            <a:off x="4063069" y="5153287"/>
            <a:ext cx="1059808" cy="246221"/>
          </a:xfrm>
          <a:prstGeom prst="rect">
            <a:avLst/>
          </a:prstGeom>
          <a:noFill/>
        </p:spPr>
        <p:txBody>
          <a:bodyPr wrap="square" rtlCol="0">
            <a:spAutoFit/>
          </a:bodyPr>
          <a:lstStyle/>
          <a:p>
            <a:pPr algn="ctr"/>
            <a:r>
              <a:rPr lang="nl-NL" sz="1000" dirty="0"/>
              <a:t>4gesprek</a:t>
            </a:r>
          </a:p>
        </p:txBody>
      </p:sp>
      <p:sp>
        <p:nvSpPr>
          <p:cNvPr id="20" name="Tekstvak 19">
            <a:extLst>
              <a:ext uri="{FF2B5EF4-FFF2-40B4-BE49-F238E27FC236}">
                <a16:creationId xmlns:a16="http://schemas.microsoft.com/office/drawing/2014/main" id="{BD3DEC6C-FC3C-DA6E-5C18-1239684B0BF4}"/>
              </a:ext>
            </a:extLst>
          </p:cNvPr>
          <p:cNvSpPr txBox="1"/>
          <p:nvPr/>
        </p:nvSpPr>
        <p:spPr>
          <a:xfrm>
            <a:off x="4670369" y="4475406"/>
            <a:ext cx="1364604" cy="400110"/>
          </a:xfrm>
          <a:prstGeom prst="rect">
            <a:avLst/>
          </a:prstGeom>
          <a:noFill/>
        </p:spPr>
        <p:txBody>
          <a:bodyPr wrap="square" rtlCol="0">
            <a:spAutoFit/>
          </a:bodyPr>
          <a:lstStyle/>
          <a:p>
            <a:pPr algn="ctr"/>
            <a:r>
              <a:rPr lang="nl-NL" sz="1000" dirty="0" err="1"/>
              <a:t>Schikkings</a:t>
            </a:r>
            <a:r>
              <a:rPr lang="nl-NL" sz="1000" dirty="0"/>
              <a:t> onderhandelingen</a:t>
            </a:r>
          </a:p>
        </p:txBody>
      </p:sp>
      <p:cxnSp>
        <p:nvCxnSpPr>
          <p:cNvPr id="21" name="Rechte verbindingslijn 20">
            <a:extLst>
              <a:ext uri="{FF2B5EF4-FFF2-40B4-BE49-F238E27FC236}">
                <a16:creationId xmlns:a16="http://schemas.microsoft.com/office/drawing/2014/main" id="{C45CE60E-72EE-0E05-670B-FE695ADBFE9C}"/>
              </a:ext>
            </a:extLst>
          </p:cNvPr>
          <p:cNvCxnSpPr>
            <a:cxnSpLocks/>
          </p:cNvCxnSpPr>
          <p:nvPr/>
        </p:nvCxnSpPr>
        <p:spPr>
          <a:xfrm>
            <a:off x="6874781" y="3843556"/>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2" name="Rechte verbindingslijn 21">
            <a:extLst>
              <a:ext uri="{FF2B5EF4-FFF2-40B4-BE49-F238E27FC236}">
                <a16:creationId xmlns:a16="http://schemas.microsoft.com/office/drawing/2014/main" id="{A8F2C0EE-717F-DE83-4CEB-9533D9F0208F}"/>
              </a:ext>
            </a:extLst>
          </p:cNvPr>
          <p:cNvCxnSpPr>
            <a:cxnSpLocks/>
          </p:cNvCxnSpPr>
          <p:nvPr/>
        </p:nvCxnSpPr>
        <p:spPr>
          <a:xfrm>
            <a:off x="7488576" y="3853342"/>
            <a:ext cx="0" cy="120801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3" name="Rechte verbindingslijn 22">
            <a:extLst>
              <a:ext uri="{FF2B5EF4-FFF2-40B4-BE49-F238E27FC236}">
                <a16:creationId xmlns:a16="http://schemas.microsoft.com/office/drawing/2014/main" id="{AA5C4DF0-A518-D888-E95E-59361B29C351}"/>
              </a:ext>
            </a:extLst>
          </p:cNvPr>
          <p:cNvCxnSpPr>
            <a:cxnSpLocks/>
          </p:cNvCxnSpPr>
          <p:nvPr/>
        </p:nvCxnSpPr>
        <p:spPr>
          <a:xfrm>
            <a:off x="8235196" y="3853342"/>
            <a:ext cx="0" cy="57884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24" name="Tekstvak 23">
            <a:extLst>
              <a:ext uri="{FF2B5EF4-FFF2-40B4-BE49-F238E27FC236}">
                <a16:creationId xmlns:a16="http://schemas.microsoft.com/office/drawing/2014/main" id="{67600FD0-3387-6A0B-0924-95EBD3A68A22}"/>
              </a:ext>
            </a:extLst>
          </p:cNvPr>
          <p:cNvSpPr txBox="1"/>
          <p:nvPr/>
        </p:nvSpPr>
        <p:spPr>
          <a:xfrm>
            <a:off x="6958672" y="5163074"/>
            <a:ext cx="1059808" cy="400110"/>
          </a:xfrm>
          <a:prstGeom prst="rect">
            <a:avLst/>
          </a:prstGeom>
          <a:noFill/>
        </p:spPr>
        <p:txBody>
          <a:bodyPr wrap="square" rtlCol="0">
            <a:spAutoFit/>
          </a:bodyPr>
          <a:lstStyle/>
          <a:p>
            <a:pPr algn="ctr"/>
            <a:r>
              <a:rPr lang="nl-NL" sz="1000" dirty="0"/>
              <a:t>Regierecht-spraak</a:t>
            </a:r>
          </a:p>
        </p:txBody>
      </p:sp>
      <p:sp>
        <p:nvSpPr>
          <p:cNvPr id="25" name="Tekstvak 24">
            <a:extLst>
              <a:ext uri="{FF2B5EF4-FFF2-40B4-BE49-F238E27FC236}">
                <a16:creationId xmlns:a16="http://schemas.microsoft.com/office/drawing/2014/main" id="{91C45681-49D1-644D-3264-A2DB4124C196}"/>
              </a:ext>
            </a:extLst>
          </p:cNvPr>
          <p:cNvSpPr txBox="1"/>
          <p:nvPr/>
        </p:nvSpPr>
        <p:spPr>
          <a:xfrm>
            <a:off x="6356557" y="4508224"/>
            <a:ext cx="1059808" cy="400110"/>
          </a:xfrm>
          <a:prstGeom prst="rect">
            <a:avLst/>
          </a:prstGeom>
          <a:noFill/>
        </p:spPr>
        <p:txBody>
          <a:bodyPr wrap="square" rtlCol="0">
            <a:spAutoFit/>
          </a:bodyPr>
          <a:lstStyle/>
          <a:p>
            <a:pPr algn="ctr"/>
            <a:r>
              <a:rPr lang="nl-NL" sz="1000" dirty="0"/>
              <a:t>Deelrecht-spraak</a:t>
            </a:r>
          </a:p>
        </p:txBody>
      </p:sp>
      <p:sp>
        <p:nvSpPr>
          <p:cNvPr id="26" name="Tekstvak 25">
            <a:extLst>
              <a:ext uri="{FF2B5EF4-FFF2-40B4-BE49-F238E27FC236}">
                <a16:creationId xmlns:a16="http://schemas.microsoft.com/office/drawing/2014/main" id="{B6B9D30D-2288-6BCA-54DE-A3FA401B6408}"/>
              </a:ext>
            </a:extLst>
          </p:cNvPr>
          <p:cNvSpPr txBox="1"/>
          <p:nvPr/>
        </p:nvSpPr>
        <p:spPr>
          <a:xfrm>
            <a:off x="7737453" y="4504888"/>
            <a:ext cx="1059808" cy="246221"/>
          </a:xfrm>
          <a:prstGeom prst="rect">
            <a:avLst/>
          </a:prstGeom>
          <a:noFill/>
        </p:spPr>
        <p:txBody>
          <a:bodyPr wrap="square" rtlCol="0">
            <a:spAutoFit/>
          </a:bodyPr>
          <a:lstStyle/>
          <a:p>
            <a:pPr algn="ctr"/>
            <a:r>
              <a:rPr lang="nl-NL" sz="1000" dirty="0"/>
              <a:t>Comparitie</a:t>
            </a:r>
          </a:p>
        </p:txBody>
      </p:sp>
      <p:sp>
        <p:nvSpPr>
          <p:cNvPr id="30" name="Tekstvak 29">
            <a:extLst>
              <a:ext uri="{FF2B5EF4-FFF2-40B4-BE49-F238E27FC236}">
                <a16:creationId xmlns:a16="http://schemas.microsoft.com/office/drawing/2014/main" id="{FABEE371-5B78-394C-9B0A-FFD247E6894F}"/>
              </a:ext>
            </a:extLst>
          </p:cNvPr>
          <p:cNvSpPr txBox="1"/>
          <p:nvPr/>
        </p:nvSpPr>
        <p:spPr>
          <a:xfrm>
            <a:off x="3189565" y="2307974"/>
            <a:ext cx="1579226" cy="523220"/>
          </a:xfrm>
          <a:prstGeom prst="rect">
            <a:avLst/>
          </a:prstGeom>
          <a:noFill/>
        </p:spPr>
        <p:txBody>
          <a:bodyPr wrap="square" rtlCol="0">
            <a:spAutoFit/>
          </a:bodyPr>
          <a:lstStyle/>
          <a:p>
            <a:pPr algn="ctr"/>
            <a:r>
              <a:rPr lang="nl-NL" sz="1400" b="1" dirty="0"/>
              <a:t>Samenspraak</a:t>
            </a:r>
          </a:p>
          <a:p>
            <a:pPr algn="ctr"/>
            <a:r>
              <a:rPr lang="nl-NL" sz="1400" b="1" dirty="0"/>
              <a:t>Procedures</a:t>
            </a:r>
          </a:p>
        </p:txBody>
      </p:sp>
      <p:sp>
        <p:nvSpPr>
          <p:cNvPr id="31" name="Tekstvak 30">
            <a:extLst>
              <a:ext uri="{FF2B5EF4-FFF2-40B4-BE49-F238E27FC236}">
                <a16:creationId xmlns:a16="http://schemas.microsoft.com/office/drawing/2014/main" id="{84663C2A-A89A-4619-438E-1FB1D763282A}"/>
              </a:ext>
            </a:extLst>
          </p:cNvPr>
          <p:cNvSpPr txBox="1"/>
          <p:nvPr/>
        </p:nvSpPr>
        <p:spPr>
          <a:xfrm>
            <a:off x="6789840" y="2318647"/>
            <a:ext cx="1579226" cy="523220"/>
          </a:xfrm>
          <a:prstGeom prst="rect">
            <a:avLst/>
          </a:prstGeom>
          <a:noFill/>
        </p:spPr>
        <p:txBody>
          <a:bodyPr wrap="square" rtlCol="0">
            <a:spAutoFit/>
          </a:bodyPr>
          <a:lstStyle/>
          <a:p>
            <a:pPr algn="ctr"/>
            <a:r>
              <a:rPr lang="nl-NL" sz="1400" b="1" dirty="0"/>
              <a:t>Tegenspraak</a:t>
            </a:r>
          </a:p>
          <a:p>
            <a:pPr algn="ctr"/>
            <a:r>
              <a:rPr lang="nl-NL" sz="1400" b="1" dirty="0"/>
              <a:t>Procedures</a:t>
            </a:r>
          </a:p>
        </p:txBody>
      </p:sp>
      <p:sp>
        <p:nvSpPr>
          <p:cNvPr id="32" name="Tekstvak 31">
            <a:extLst>
              <a:ext uri="{FF2B5EF4-FFF2-40B4-BE49-F238E27FC236}">
                <a16:creationId xmlns:a16="http://schemas.microsoft.com/office/drawing/2014/main" id="{BC2632F2-AA9D-D616-DD72-F9B9C04D8C15}"/>
              </a:ext>
            </a:extLst>
          </p:cNvPr>
          <p:cNvSpPr txBox="1"/>
          <p:nvPr/>
        </p:nvSpPr>
        <p:spPr>
          <a:xfrm>
            <a:off x="776332" y="2507480"/>
            <a:ext cx="1178654" cy="1785104"/>
          </a:xfrm>
          <a:prstGeom prst="rect">
            <a:avLst/>
          </a:prstGeom>
          <a:noFill/>
        </p:spPr>
        <p:txBody>
          <a:bodyPr wrap="square" rtlCol="0">
            <a:spAutoFit/>
          </a:bodyPr>
          <a:lstStyle/>
          <a:p>
            <a:r>
              <a:rPr lang="nl-NL" sz="1000" i="1" dirty="0"/>
              <a:t>Partijen onderhandelen zelf en beklinken dat onderling of bij de notaris.</a:t>
            </a:r>
          </a:p>
          <a:p>
            <a:endParaRPr lang="nl-NL" sz="1000" i="1" dirty="0"/>
          </a:p>
          <a:p>
            <a:r>
              <a:rPr lang="nl-NL" sz="1000" i="1" dirty="0"/>
              <a:t>Maximale controle over uitkomst en proces</a:t>
            </a:r>
          </a:p>
        </p:txBody>
      </p:sp>
      <p:sp>
        <p:nvSpPr>
          <p:cNvPr id="33" name="Tekstvak 32">
            <a:extLst>
              <a:ext uri="{FF2B5EF4-FFF2-40B4-BE49-F238E27FC236}">
                <a16:creationId xmlns:a16="http://schemas.microsoft.com/office/drawing/2014/main" id="{AC53C627-E786-80D9-DB98-EF5C35A99BB1}"/>
              </a:ext>
            </a:extLst>
          </p:cNvPr>
          <p:cNvSpPr txBox="1"/>
          <p:nvPr/>
        </p:nvSpPr>
        <p:spPr>
          <a:xfrm>
            <a:off x="9082479" y="2928768"/>
            <a:ext cx="1178654" cy="1323439"/>
          </a:xfrm>
          <a:prstGeom prst="rect">
            <a:avLst/>
          </a:prstGeom>
          <a:noFill/>
        </p:spPr>
        <p:txBody>
          <a:bodyPr wrap="square" rtlCol="0">
            <a:spAutoFit/>
          </a:bodyPr>
          <a:lstStyle/>
          <a:p>
            <a:r>
              <a:rPr lang="nl-NL" sz="1000" i="1" dirty="0"/>
              <a:t>Partijen leggen de zaak voor aan de rechter.</a:t>
            </a:r>
          </a:p>
          <a:p>
            <a:endParaRPr lang="nl-NL" sz="1000" i="1" dirty="0"/>
          </a:p>
          <a:p>
            <a:r>
              <a:rPr lang="nl-NL" sz="1000" i="1" dirty="0"/>
              <a:t>Minimale  controle over uitkomst en proces</a:t>
            </a:r>
          </a:p>
        </p:txBody>
      </p:sp>
      <p:sp>
        <p:nvSpPr>
          <p:cNvPr id="34" name="Ovaal 33">
            <a:extLst>
              <a:ext uri="{FF2B5EF4-FFF2-40B4-BE49-F238E27FC236}">
                <a16:creationId xmlns:a16="http://schemas.microsoft.com/office/drawing/2014/main" id="{3F260FE9-E4A1-C5AC-938C-7577C78E4AE6}"/>
              </a:ext>
            </a:extLst>
          </p:cNvPr>
          <p:cNvSpPr/>
          <p:nvPr/>
        </p:nvSpPr>
        <p:spPr>
          <a:xfrm>
            <a:off x="2147582" y="3984771"/>
            <a:ext cx="1901855" cy="171134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a:extLst>
              <a:ext uri="{FF2B5EF4-FFF2-40B4-BE49-F238E27FC236}">
                <a16:creationId xmlns:a16="http://schemas.microsoft.com/office/drawing/2014/main" id="{8A39DE62-FFB9-D1F9-8A16-32F8E4651224}"/>
              </a:ext>
            </a:extLst>
          </p:cNvPr>
          <p:cNvSpPr txBox="1"/>
          <p:nvPr/>
        </p:nvSpPr>
        <p:spPr>
          <a:xfrm>
            <a:off x="1954986" y="5635234"/>
            <a:ext cx="2547106" cy="307777"/>
          </a:xfrm>
          <a:prstGeom prst="rect">
            <a:avLst/>
          </a:prstGeom>
          <a:noFill/>
        </p:spPr>
        <p:txBody>
          <a:bodyPr wrap="square" rtlCol="0">
            <a:spAutoFit/>
          </a:bodyPr>
          <a:lstStyle/>
          <a:p>
            <a:pPr algn="ctr"/>
            <a:r>
              <a:rPr lang="nl-NL" sz="1400" dirty="0">
                <a:solidFill>
                  <a:schemeClr val="accent1"/>
                </a:solidFill>
              </a:rPr>
              <a:t>Nalatenschapsmediation</a:t>
            </a:r>
          </a:p>
        </p:txBody>
      </p:sp>
    </p:spTree>
    <p:extLst>
      <p:ext uri="{BB962C8B-B14F-4D97-AF65-F5344CB8AC3E}">
        <p14:creationId xmlns:p14="http://schemas.microsoft.com/office/powerpoint/2010/main" val="254423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0BA2D-1699-4219-A78C-EA232224CAA5}"/>
              </a:ext>
            </a:extLst>
          </p:cNvPr>
          <p:cNvSpPr>
            <a:spLocks noGrp="1"/>
          </p:cNvSpPr>
          <p:nvPr>
            <p:ph type="title"/>
          </p:nvPr>
        </p:nvSpPr>
        <p:spPr/>
        <p:txBody>
          <a:bodyPr/>
          <a:lstStyle/>
          <a:p>
            <a:r>
              <a:rPr lang="nl-NL" dirty="0"/>
              <a:t>Instrumenten - Rouwcirkel</a:t>
            </a:r>
          </a:p>
        </p:txBody>
      </p:sp>
      <p:sp>
        <p:nvSpPr>
          <p:cNvPr id="3" name="Ovaal 2">
            <a:extLst>
              <a:ext uri="{FF2B5EF4-FFF2-40B4-BE49-F238E27FC236}">
                <a16:creationId xmlns:a16="http://schemas.microsoft.com/office/drawing/2014/main" id="{01C4DFFE-9AAB-E45D-8B7C-42D99C8C79CD}"/>
              </a:ext>
            </a:extLst>
          </p:cNvPr>
          <p:cNvSpPr/>
          <p:nvPr/>
        </p:nvSpPr>
        <p:spPr>
          <a:xfrm>
            <a:off x="2915174" y="2053925"/>
            <a:ext cx="3682767" cy="36743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763FB997-2575-3458-BFC2-5EE645580A6B}"/>
              </a:ext>
            </a:extLst>
          </p:cNvPr>
          <p:cNvSpPr/>
          <p:nvPr/>
        </p:nvSpPr>
        <p:spPr>
          <a:xfrm>
            <a:off x="2972497" y="3261220"/>
            <a:ext cx="83890" cy="7550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D17C3F0E-0C08-4825-4B37-F447C6472B8B}"/>
              </a:ext>
            </a:extLst>
          </p:cNvPr>
          <p:cNvSpPr/>
          <p:nvPr/>
        </p:nvSpPr>
        <p:spPr>
          <a:xfrm>
            <a:off x="2862043" y="3886220"/>
            <a:ext cx="83890" cy="7550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FA084936-914D-7A47-218B-E7328B939DB2}"/>
              </a:ext>
            </a:extLst>
          </p:cNvPr>
          <p:cNvSpPr/>
          <p:nvPr/>
        </p:nvSpPr>
        <p:spPr>
          <a:xfrm>
            <a:off x="2975292" y="4468515"/>
            <a:ext cx="83890" cy="7550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0CF76A9F-A612-3D22-66C4-A2B1C5A8564C}"/>
              </a:ext>
            </a:extLst>
          </p:cNvPr>
          <p:cNvSpPr/>
          <p:nvPr/>
        </p:nvSpPr>
        <p:spPr>
          <a:xfrm>
            <a:off x="6432954" y="4468515"/>
            <a:ext cx="83890" cy="755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AB72ECCB-C39F-54E5-2EA4-DC4908A85493}"/>
              </a:ext>
            </a:extLst>
          </p:cNvPr>
          <p:cNvSpPr/>
          <p:nvPr/>
        </p:nvSpPr>
        <p:spPr>
          <a:xfrm>
            <a:off x="6550404" y="3880606"/>
            <a:ext cx="83890" cy="755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0C146D73-320F-DC8D-1216-82C9A0A4E90F}"/>
              </a:ext>
            </a:extLst>
          </p:cNvPr>
          <p:cNvSpPr/>
          <p:nvPr/>
        </p:nvSpPr>
        <p:spPr>
          <a:xfrm>
            <a:off x="6458125" y="3261219"/>
            <a:ext cx="83890" cy="755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F3874F4D-5922-4227-06CD-736E333851B6}"/>
              </a:ext>
            </a:extLst>
          </p:cNvPr>
          <p:cNvSpPr txBox="1"/>
          <p:nvPr/>
        </p:nvSpPr>
        <p:spPr>
          <a:xfrm>
            <a:off x="1721840" y="3060401"/>
            <a:ext cx="1491143" cy="307777"/>
          </a:xfrm>
          <a:prstGeom prst="rect">
            <a:avLst/>
          </a:prstGeom>
          <a:noFill/>
        </p:spPr>
        <p:txBody>
          <a:bodyPr wrap="square">
            <a:spAutoFit/>
          </a:bodyPr>
          <a:lstStyle/>
          <a:p>
            <a:r>
              <a:rPr lang="nl-NL" sz="1400" dirty="0"/>
              <a:t>Ontkenning</a:t>
            </a:r>
          </a:p>
        </p:txBody>
      </p:sp>
      <p:sp>
        <p:nvSpPr>
          <p:cNvPr id="14" name="Tekstvak 13">
            <a:extLst>
              <a:ext uri="{FF2B5EF4-FFF2-40B4-BE49-F238E27FC236}">
                <a16:creationId xmlns:a16="http://schemas.microsoft.com/office/drawing/2014/main" id="{9423415F-F6AB-8977-9BEF-CACEEBA7D97C}"/>
              </a:ext>
            </a:extLst>
          </p:cNvPr>
          <p:cNvSpPr txBox="1"/>
          <p:nvPr/>
        </p:nvSpPr>
        <p:spPr>
          <a:xfrm>
            <a:off x="1958829" y="3726717"/>
            <a:ext cx="1491143" cy="307777"/>
          </a:xfrm>
          <a:prstGeom prst="rect">
            <a:avLst/>
          </a:prstGeom>
          <a:noFill/>
        </p:spPr>
        <p:txBody>
          <a:bodyPr wrap="square">
            <a:spAutoFit/>
          </a:bodyPr>
          <a:lstStyle/>
          <a:p>
            <a:r>
              <a:rPr lang="nl-NL" sz="1400" dirty="0"/>
              <a:t>Boos</a:t>
            </a:r>
          </a:p>
        </p:txBody>
      </p:sp>
      <p:sp>
        <p:nvSpPr>
          <p:cNvPr id="15" name="Tekstvak 14">
            <a:extLst>
              <a:ext uri="{FF2B5EF4-FFF2-40B4-BE49-F238E27FC236}">
                <a16:creationId xmlns:a16="http://schemas.microsoft.com/office/drawing/2014/main" id="{D01ABB4F-CE8A-8B8B-B2F8-C948240A5598}"/>
              </a:ext>
            </a:extLst>
          </p:cNvPr>
          <p:cNvSpPr txBox="1"/>
          <p:nvPr/>
        </p:nvSpPr>
        <p:spPr>
          <a:xfrm>
            <a:off x="1958829" y="4374654"/>
            <a:ext cx="1491143" cy="307777"/>
          </a:xfrm>
          <a:prstGeom prst="rect">
            <a:avLst/>
          </a:prstGeom>
          <a:noFill/>
        </p:spPr>
        <p:txBody>
          <a:bodyPr wrap="square">
            <a:spAutoFit/>
          </a:bodyPr>
          <a:lstStyle/>
          <a:p>
            <a:r>
              <a:rPr lang="nl-NL" sz="1400" dirty="0"/>
              <a:t>Verdriet</a:t>
            </a:r>
          </a:p>
        </p:txBody>
      </p:sp>
      <p:sp>
        <p:nvSpPr>
          <p:cNvPr id="17" name="Tekstvak 16">
            <a:extLst>
              <a:ext uri="{FF2B5EF4-FFF2-40B4-BE49-F238E27FC236}">
                <a16:creationId xmlns:a16="http://schemas.microsoft.com/office/drawing/2014/main" id="{559D7281-1525-A085-B039-157746D19F0D}"/>
              </a:ext>
            </a:extLst>
          </p:cNvPr>
          <p:cNvSpPr txBox="1"/>
          <p:nvPr/>
        </p:nvSpPr>
        <p:spPr>
          <a:xfrm>
            <a:off x="6634294" y="4364274"/>
            <a:ext cx="1359016" cy="307777"/>
          </a:xfrm>
          <a:prstGeom prst="rect">
            <a:avLst/>
          </a:prstGeom>
          <a:noFill/>
        </p:spPr>
        <p:txBody>
          <a:bodyPr wrap="square">
            <a:spAutoFit/>
          </a:bodyPr>
          <a:lstStyle/>
          <a:p>
            <a:r>
              <a:rPr lang="nl-NL" sz="1400" dirty="0"/>
              <a:t>Acceptatie</a:t>
            </a:r>
          </a:p>
        </p:txBody>
      </p:sp>
      <p:sp>
        <p:nvSpPr>
          <p:cNvPr id="18" name="Tekstvak 17">
            <a:extLst>
              <a:ext uri="{FF2B5EF4-FFF2-40B4-BE49-F238E27FC236}">
                <a16:creationId xmlns:a16="http://schemas.microsoft.com/office/drawing/2014/main" id="{777F4F32-09EA-9C2D-F005-4CA1A1FC6BC2}"/>
              </a:ext>
            </a:extLst>
          </p:cNvPr>
          <p:cNvSpPr txBox="1"/>
          <p:nvPr/>
        </p:nvSpPr>
        <p:spPr>
          <a:xfrm>
            <a:off x="6874778" y="3723900"/>
            <a:ext cx="1359016" cy="523220"/>
          </a:xfrm>
          <a:prstGeom prst="rect">
            <a:avLst/>
          </a:prstGeom>
          <a:noFill/>
        </p:spPr>
        <p:txBody>
          <a:bodyPr wrap="square">
            <a:spAutoFit/>
          </a:bodyPr>
          <a:lstStyle/>
          <a:p>
            <a:r>
              <a:rPr lang="nl-NL" sz="1400" dirty="0"/>
              <a:t>Opties zoeken</a:t>
            </a:r>
          </a:p>
        </p:txBody>
      </p:sp>
      <p:sp>
        <p:nvSpPr>
          <p:cNvPr id="19" name="Tekstvak 18">
            <a:extLst>
              <a:ext uri="{FF2B5EF4-FFF2-40B4-BE49-F238E27FC236}">
                <a16:creationId xmlns:a16="http://schemas.microsoft.com/office/drawing/2014/main" id="{43B3F660-09D3-9436-984C-CF9F52ED13E4}"/>
              </a:ext>
            </a:extLst>
          </p:cNvPr>
          <p:cNvSpPr txBox="1"/>
          <p:nvPr/>
        </p:nvSpPr>
        <p:spPr>
          <a:xfrm>
            <a:off x="6651072" y="3145080"/>
            <a:ext cx="1575738" cy="307777"/>
          </a:xfrm>
          <a:prstGeom prst="rect">
            <a:avLst/>
          </a:prstGeom>
          <a:noFill/>
        </p:spPr>
        <p:txBody>
          <a:bodyPr wrap="square">
            <a:spAutoFit/>
          </a:bodyPr>
          <a:lstStyle/>
          <a:p>
            <a:r>
              <a:rPr lang="nl-NL" sz="1400" dirty="0"/>
              <a:t>Onderhandelen</a:t>
            </a:r>
          </a:p>
        </p:txBody>
      </p:sp>
      <p:pic>
        <p:nvPicPr>
          <p:cNvPr id="21" name="Afbeelding 20">
            <a:extLst>
              <a:ext uri="{FF2B5EF4-FFF2-40B4-BE49-F238E27FC236}">
                <a16:creationId xmlns:a16="http://schemas.microsoft.com/office/drawing/2014/main" id="{FF64324D-021E-046E-B367-93289587ADC8}"/>
              </a:ext>
            </a:extLst>
          </p:cNvPr>
          <p:cNvPicPr>
            <a:picLocks noChangeAspect="1"/>
          </p:cNvPicPr>
          <p:nvPr/>
        </p:nvPicPr>
        <p:blipFill>
          <a:blip r:embed="rId3"/>
          <a:stretch>
            <a:fillRect/>
          </a:stretch>
        </p:blipFill>
        <p:spPr>
          <a:xfrm>
            <a:off x="8551318" y="1588379"/>
            <a:ext cx="3363702" cy="1808657"/>
          </a:xfrm>
          <a:prstGeom prst="rect">
            <a:avLst/>
          </a:prstGeom>
        </p:spPr>
      </p:pic>
      <p:pic>
        <p:nvPicPr>
          <p:cNvPr id="23" name="Afbeelding 22">
            <a:extLst>
              <a:ext uri="{FF2B5EF4-FFF2-40B4-BE49-F238E27FC236}">
                <a16:creationId xmlns:a16="http://schemas.microsoft.com/office/drawing/2014/main" id="{282CAFFE-3A26-78DA-E1C1-E82D3447B631}"/>
              </a:ext>
            </a:extLst>
          </p:cNvPr>
          <p:cNvPicPr>
            <a:picLocks noChangeAspect="1"/>
          </p:cNvPicPr>
          <p:nvPr/>
        </p:nvPicPr>
        <p:blipFill>
          <a:blip r:embed="rId4"/>
          <a:stretch>
            <a:fillRect/>
          </a:stretch>
        </p:blipFill>
        <p:spPr>
          <a:xfrm>
            <a:off x="9070792" y="3891114"/>
            <a:ext cx="2324755" cy="2273599"/>
          </a:xfrm>
          <a:prstGeom prst="rect">
            <a:avLst/>
          </a:prstGeom>
        </p:spPr>
      </p:pic>
      <p:sp>
        <p:nvSpPr>
          <p:cNvPr id="24" name="Tekstvak 23">
            <a:extLst>
              <a:ext uri="{FF2B5EF4-FFF2-40B4-BE49-F238E27FC236}">
                <a16:creationId xmlns:a16="http://schemas.microsoft.com/office/drawing/2014/main" id="{E246B5FA-3533-BEEF-CEE5-929DFBDA7C32}"/>
              </a:ext>
            </a:extLst>
          </p:cNvPr>
          <p:cNvSpPr txBox="1"/>
          <p:nvPr/>
        </p:nvSpPr>
        <p:spPr>
          <a:xfrm>
            <a:off x="4174921" y="5928980"/>
            <a:ext cx="1491143" cy="307777"/>
          </a:xfrm>
          <a:prstGeom prst="rect">
            <a:avLst/>
          </a:prstGeom>
          <a:noFill/>
        </p:spPr>
        <p:txBody>
          <a:bodyPr wrap="square">
            <a:spAutoFit/>
          </a:bodyPr>
          <a:lstStyle/>
          <a:p>
            <a:r>
              <a:rPr lang="nl-NL" sz="1400" dirty="0"/>
              <a:t>Dieptepunt</a:t>
            </a:r>
          </a:p>
        </p:txBody>
      </p:sp>
      <p:sp>
        <p:nvSpPr>
          <p:cNvPr id="25" name="Ovaal 24">
            <a:extLst>
              <a:ext uri="{FF2B5EF4-FFF2-40B4-BE49-F238E27FC236}">
                <a16:creationId xmlns:a16="http://schemas.microsoft.com/office/drawing/2014/main" id="{5229C60D-50C0-A667-D1DA-B4F88271768A}"/>
              </a:ext>
            </a:extLst>
          </p:cNvPr>
          <p:cNvSpPr/>
          <p:nvPr/>
        </p:nvSpPr>
        <p:spPr>
          <a:xfrm>
            <a:off x="4672667" y="5696842"/>
            <a:ext cx="83890" cy="75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428D42A1-C8D1-5254-2548-C24AB4ADAAC2}"/>
              </a:ext>
            </a:extLst>
          </p:cNvPr>
          <p:cNvSpPr/>
          <p:nvPr/>
        </p:nvSpPr>
        <p:spPr>
          <a:xfrm>
            <a:off x="4672667" y="5420664"/>
            <a:ext cx="83890" cy="7550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Boog 26">
            <a:extLst>
              <a:ext uri="{FF2B5EF4-FFF2-40B4-BE49-F238E27FC236}">
                <a16:creationId xmlns:a16="http://schemas.microsoft.com/office/drawing/2014/main" id="{AA82B44E-B423-84F1-46DC-4CEF591AFCC0}"/>
              </a:ext>
            </a:extLst>
          </p:cNvPr>
          <p:cNvSpPr/>
          <p:nvPr/>
        </p:nvSpPr>
        <p:spPr>
          <a:xfrm rot="19207708">
            <a:off x="3469739" y="5447508"/>
            <a:ext cx="2227319" cy="2097424"/>
          </a:xfrm>
          <a:prstGeom prst="arc">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a:p>
        </p:txBody>
      </p:sp>
      <p:sp>
        <p:nvSpPr>
          <p:cNvPr id="28" name="Tekstvak 27">
            <a:extLst>
              <a:ext uri="{FF2B5EF4-FFF2-40B4-BE49-F238E27FC236}">
                <a16:creationId xmlns:a16="http://schemas.microsoft.com/office/drawing/2014/main" id="{E2318DF4-AD08-274D-F82A-533A531B5A3B}"/>
              </a:ext>
            </a:extLst>
          </p:cNvPr>
          <p:cNvSpPr txBox="1"/>
          <p:nvPr/>
        </p:nvSpPr>
        <p:spPr>
          <a:xfrm>
            <a:off x="4168009" y="5012548"/>
            <a:ext cx="1491143" cy="307777"/>
          </a:xfrm>
          <a:prstGeom prst="rect">
            <a:avLst/>
          </a:prstGeom>
          <a:noFill/>
        </p:spPr>
        <p:txBody>
          <a:bodyPr wrap="square">
            <a:spAutoFit/>
          </a:bodyPr>
          <a:lstStyle/>
          <a:p>
            <a:r>
              <a:rPr lang="nl-NL" sz="1400" dirty="0"/>
              <a:t>Omslagpunt</a:t>
            </a:r>
          </a:p>
        </p:txBody>
      </p:sp>
    </p:spTree>
    <p:extLst>
      <p:ext uri="{BB962C8B-B14F-4D97-AF65-F5344CB8AC3E}">
        <p14:creationId xmlns:p14="http://schemas.microsoft.com/office/powerpoint/2010/main" val="40068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8386</TotalTime>
  <Words>3004</Words>
  <Application>Microsoft Office PowerPoint</Application>
  <PresentationFormat>Breedbeeld</PresentationFormat>
  <Paragraphs>619</Paragraphs>
  <Slides>49</Slides>
  <Notes>49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49</vt:i4>
      </vt:variant>
    </vt:vector>
  </HeadingPairs>
  <TitlesOfParts>
    <vt:vector size="54" baseType="lpstr">
      <vt:lpstr>Arial</vt:lpstr>
      <vt:lpstr>Calibri</vt:lpstr>
      <vt:lpstr>Century Gothic</vt:lpstr>
      <vt:lpstr>Wingdings 3</vt:lpstr>
      <vt:lpstr>Ion</vt:lpstr>
      <vt:lpstr>Nalatenschaps mediation</vt:lpstr>
      <vt:lpstr>Wat?</vt:lpstr>
      <vt:lpstr>Waarom?</vt:lpstr>
      <vt:lpstr>Programma</vt:lpstr>
      <vt:lpstr>Dag 1</vt:lpstr>
      <vt:lpstr>Dag 1</vt:lpstr>
      <vt:lpstr>Spectrum nalatenschapsbegeleiding</vt:lpstr>
      <vt:lpstr>Spectrum nalatenschapsbegeleiding</vt:lpstr>
      <vt:lpstr>Instrumenten - Rouwcirkel</vt:lpstr>
      <vt:lpstr>Instrumenten - Genogram</vt:lpstr>
      <vt:lpstr>Instrumenten - Systeembril</vt:lpstr>
      <vt:lpstr>Instrumenten – Harvard (1981)</vt:lpstr>
      <vt:lpstr>Instrumenten – Harvard (1981)</vt:lpstr>
      <vt:lpstr>Instrumenten - Harvard (1981)</vt:lpstr>
      <vt:lpstr>Instrumenten - 7-i-model Giebels &amp; Euwema, Conflictmanagement</vt:lpstr>
      <vt:lpstr>Dag 2</vt:lpstr>
      <vt:lpstr>Dag 2</vt:lpstr>
      <vt:lpstr>Emoties</vt:lpstr>
      <vt:lpstr>Emoties</vt:lpstr>
      <vt:lpstr>Interventies</vt:lpstr>
      <vt:lpstr>Interventies</vt:lpstr>
      <vt:lpstr>Interventies</vt:lpstr>
      <vt:lpstr>Interventies</vt:lpstr>
      <vt:lpstr>Interventies</vt:lpstr>
      <vt:lpstr>Onderhandelen</vt:lpstr>
      <vt:lpstr>Onderhandelen</vt:lpstr>
      <vt:lpstr>Onderhandelen</vt:lpstr>
      <vt:lpstr>Onderhandelen - de neurotische triade</vt:lpstr>
      <vt:lpstr>Onderhandelen - de neurotische triade</vt:lpstr>
      <vt:lpstr>Onderhandelen - de neurotische triade</vt:lpstr>
      <vt:lpstr>Onderhandelen - de neurotische triade</vt:lpstr>
      <vt:lpstr>Dag 3</vt:lpstr>
      <vt:lpstr>Dag 3</vt:lpstr>
      <vt:lpstr>(Juridische) context nalatenschapsmediation</vt:lpstr>
      <vt:lpstr>(Juridische) context nalatenschapsmediation</vt:lpstr>
      <vt:lpstr>(Juridische) context nalatenschapsmediation</vt:lpstr>
      <vt:lpstr>Dag 4</vt:lpstr>
      <vt:lpstr>Dag 4</vt:lpstr>
      <vt:lpstr>Contextuele therapie (Nagy)</vt:lpstr>
      <vt:lpstr>Contextuele therapie (Nagy)</vt:lpstr>
      <vt:lpstr>Contextuele therapie (Nagy)</vt:lpstr>
      <vt:lpstr>Familie</vt:lpstr>
      <vt:lpstr>Meerzijdige partijdigheid</vt:lpstr>
      <vt:lpstr>Dag 5</vt:lpstr>
      <vt:lpstr>Dag 5</vt:lpstr>
      <vt:lpstr>Complexiteit – conflictdomeinen</vt:lpstr>
      <vt:lpstr>Werkvormen</vt:lpstr>
      <vt:lpstr>Werkvormen</vt:lpstr>
      <vt:lpstr>Dag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Nalatenschaps mediation</dc:title>
  <dc:creator>Aart den Hartog</dc:creator>
  <cp:lastModifiedBy>Aart den Hartog</cp:lastModifiedBy>
  <cp:revision>8</cp:revision>
  <cp:lastPrinted>2023-01-16T13:18:07Z</cp:lastPrinted>
  <dcterms:created xsi:type="dcterms:W3CDTF">2023-01-10T16:14:42Z</dcterms:created>
  <dcterms:modified xsi:type="dcterms:W3CDTF">2023-01-18T12:37:03Z</dcterms:modified>
</cp:coreProperties>
</file>